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50" r:id="rId1"/>
  </p:sldMasterIdLst>
  <p:notesMasterIdLst>
    <p:notesMasterId r:id="rId52"/>
  </p:notesMasterIdLst>
  <p:handoutMasterIdLst>
    <p:handoutMasterId r:id="rId53"/>
  </p:handoutMasterIdLst>
  <p:sldIdLst>
    <p:sldId id="289" r:id="rId2"/>
    <p:sldId id="290" r:id="rId3"/>
    <p:sldId id="308" r:id="rId4"/>
    <p:sldId id="304" r:id="rId5"/>
    <p:sldId id="307" r:id="rId6"/>
    <p:sldId id="305" r:id="rId7"/>
    <p:sldId id="313" r:id="rId8"/>
    <p:sldId id="309" r:id="rId9"/>
    <p:sldId id="306" r:id="rId10"/>
    <p:sldId id="311" r:id="rId11"/>
    <p:sldId id="312" r:id="rId12"/>
    <p:sldId id="314" r:id="rId13"/>
    <p:sldId id="318" r:id="rId14"/>
    <p:sldId id="356" r:id="rId15"/>
    <p:sldId id="316" r:id="rId16"/>
    <p:sldId id="315" r:id="rId17"/>
    <p:sldId id="319" r:id="rId18"/>
    <p:sldId id="322" r:id="rId19"/>
    <p:sldId id="324" r:id="rId20"/>
    <p:sldId id="325" r:id="rId21"/>
    <p:sldId id="323" r:id="rId22"/>
    <p:sldId id="326" r:id="rId23"/>
    <p:sldId id="327" r:id="rId24"/>
    <p:sldId id="328" r:id="rId25"/>
    <p:sldId id="329" r:id="rId26"/>
    <p:sldId id="330" r:id="rId27"/>
    <p:sldId id="331" r:id="rId28"/>
    <p:sldId id="332" r:id="rId29"/>
    <p:sldId id="333" r:id="rId30"/>
    <p:sldId id="335" r:id="rId31"/>
    <p:sldId id="336" r:id="rId32"/>
    <p:sldId id="339" r:id="rId33"/>
    <p:sldId id="340" r:id="rId34"/>
    <p:sldId id="341" r:id="rId35"/>
    <p:sldId id="342" r:id="rId36"/>
    <p:sldId id="345" r:id="rId37"/>
    <p:sldId id="346" r:id="rId38"/>
    <p:sldId id="347" r:id="rId39"/>
    <p:sldId id="337" r:id="rId40"/>
    <p:sldId id="348" r:id="rId41"/>
    <p:sldId id="349" r:id="rId42"/>
    <p:sldId id="350" r:id="rId43"/>
    <p:sldId id="353" r:id="rId44"/>
    <p:sldId id="352" r:id="rId45"/>
    <p:sldId id="351" r:id="rId46"/>
    <p:sldId id="354" r:id="rId47"/>
    <p:sldId id="355" r:id="rId48"/>
    <p:sldId id="321" r:id="rId49"/>
    <p:sldId id="303" r:id="rId50"/>
    <p:sldId id="317" r:id="rId51"/>
  </p:sldIdLst>
  <p:sldSz cx="9144000" cy="6858000" type="screen4x3"/>
  <p:notesSz cx="6858000" cy="9144000"/>
  <p:custDataLst>
    <p:tags r:id="rId54"/>
  </p:custDataLst>
  <p:defaultTextStyle>
    <a:defPPr>
      <a:defRPr lang="en-GB"/>
    </a:defPPr>
    <a:lvl1pPr algn="l" rtl="0" fontAlgn="base">
      <a:spcBef>
        <a:spcPct val="20000"/>
      </a:spcBef>
      <a:spcAft>
        <a:spcPct val="0"/>
      </a:spcAft>
      <a:defRPr sz="2000" kern="1200">
        <a:solidFill>
          <a:schemeClr val="tx1"/>
        </a:solidFill>
        <a:latin typeface="Arial" charset="0"/>
        <a:ea typeface="+mn-ea"/>
        <a:cs typeface="+mn-cs"/>
      </a:defRPr>
    </a:lvl1pPr>
    <a:lvl2pPr marL="457200" algn="l" rtl="0" fontAlgn="base">
      <a:spcBef>
        <a:spcPct val="20000"/>
      </a:spcBef>
      <a:spcAft>
        <a:spcPct val="0"/>
      </a:spcAft>
      <a:defRPr sz="2000" kern="1200">
        <a:solidFill>
          <a:schemeClr val="tx1"/>
        </a:solidFill>
        <a:latin typeface="Arial" charset="0"/>
        <a:ea typeface="+mn-ea"/>
        <a:cs typeface="+mn-cs"/>
      </a:defRPr>
    </a:lvl2pPr>
    <a:lvl3pPr marL="914400" algn="l" rtl="0" fontAlgn="base">
      <a:spcBef>
        <a:spcPct val="20000"/>
      </a:spcBef>
      <a:spcAft>
        <a:spcPct val="0"/>
      </a:spcAft>
      <a:defRPr sz="2000" kern="1200">
        <a:solidFill>
          <a:schemeClr val="tx1"/>
        </a:solidFill>
        <a:latin typeface="Arial" charset="0"/>
        <a:ea typeface="+mn-ea"/>
        <a:cs typeface="+mn-cs"/>
      </a:defRPr>
    </a:lvl3pPr>
    <a:lvl4pPr marL="1371600" algn="l" rtl="0" fontAlgn="base">
      <a:spcBef>
        <a:spcPct val="20000"/>
      </a:spcBef>
      <a:spcAft>
        <a:spcPct val="0"/>
      </a:spcAft>
      <a:defRPr sz="2000" kern="1200">
        <a:solidFill>
          <a:schemeClr val="tx1"/>
        </a:solidFill>
        <a:latin typeface="Arial" charset="0"/>
        <a:ea typeface="+mn-ea"/>
        <a:cs typeface="+mn-cs"/>
      </a:defRPr>
    </a:lvl4pPr>
    <a:lvl5pPr marL="1828800" algn="l" rtl="0" fontAlgn="base">
      <a:spcBef>
        <a:spcPct val="20000"/>
      </a:spcBef>
      <a:spcAft>
        <a:spcPct val="0"/>
      </a:spcAft>
      <a:defRPr sz="2000" kern="1200">
        <a:solidFill>
          <a:schemeClr val="tx1"/>
        </a:solidFill>
        <a:latin typeface="Arial" charset="0"/>
        <a:ea typeface="+mn-ea"/>
        <a:cs typeface="+mn-cs"/>
      </a:defRPr>
    </a:lvl5pPr>
    <a:lvl6pPr marL="2286000" algn="l" defTabSz="914400" rtl="0" eaLnBrk="1" latinLnBrk="0" hangingPunct="1">
      <a:defRPr sz="2000" kern="1200">
        <a:solidFill>
          <a:schemeClr val="tx1"/>
        </a:solidFill>
        <a:latin typeface="Arial" charset="0"/>
        <a:ea typeface="+mn-ea"/>
        <a:cs typeface="+mn-cs"/>
      </a:defRPr>
    </a:lvl6pPr>
    <a:lvl7pPr marL="2743200" algn="l" defTabSz="914400" rtl="0" eaLnBrk="1" latinLnBrk="0" hangingPunct="1">
      <a:defRPr sz="2000" kern="1200">
        <a:solidFill>
          <a:schemeClr val="tx1"/>
        </a:solidFill>
        <a:latin typeface="Arial" charset="0"/>
        <a:ea typeface="+mn-ea"/>
        <a:cs typeface="+mn-cs"/>
      </a:defRPr>
    </a:lvl7pPr>
    <a:lvl8pPr marL="3200400" algn="l" defTabSz="914400" rtl="0" eaLnBrk="1" latinLnBrk="0" hangingPunct="1">
      <a:defRPr sz="2000" kern="1200">
        <a:solidFill>
          <a:schemeClr val="tx1"/>
        </a:solidFill>
        <a:latin typeface="Arial" charset="0"/>
        <a:ea typeface="+mn-ea"/>
        <a:cs typeface="+mn-cs"/>
      </a:defRPr>
    </a:lvl8pPr>
    <a:lvl9pPr marL="3657600" algn="l" defTabSz="914400" rtl="0" eaLnBrk="1" latinLnBrk="0" hangingPunct="1">
      <a:defRPr sz="2000" kern="1200">
        <a:solidFill>
          <a:schemeClr val="tx1"/>
        </a:solidFill>
        <a:latin typeface="Arial"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E9D5"/>
    <a:srgbClr val="B0001A"/>
    <a:srgbClr val="003626"/>
    <a:srgbClr val="004832"/>
    <a:srgbClr val="004731"/>
    <a:srgbClr val="0A3023"/>
    <a:srgbClr val="00286B"/>
    <a:srgbClr val="00000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512" autoAdjust="0"/>
    <p:restoredTop sz="94610" autoAdjust="0"/>
  </p:normalViewPr>
  <p:slideViewPr>
    <p:cSldViewPr snapToObjects="1">
      <p:cViewPr>
        <p:scale>
          <a:sx n="120" d="100"/>
          <a:sy n="120" d="100"/>
        </p:scale>
        <p:origin x="-1572" y="-72"/>
      </p:cViewPr>
      <p:guideLst>
        <p:guide orient="horz" pos="845"/>
        <p:guide orient="horz" pos="2364"/>
        <p:guide orient="horz" pos="51"/>
        <p:guide orient="horz" pos="1049"/>
        <p:guide orient="horz" pos="4269"/>
        <p:guide orient="horz" pos="3793"/>
        <p:guide orient="horz" pos="686"/>
        <p:guide orient="horz" pos="2478"/>
        <p:guide pos="2925"/>
        <p:guide pos="2835"/>
        <p:guide pos="228"/>
        <p:guide pos="50"/>
        <p:guide pos="5532"/>
        <p:guide pos="5709"/>
        <p:guide pos="4532"/>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Objects="1">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5170"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spcBef>
                <a:spcPct val="0"/>
              </a:spcBef>
              <a:defRPr sz="1200"/>
            </a:lvl1pPr>
          </a:lstStyle>
          <a:p>
            <a:endParaRPr lang="en-GB"/>
          </a:p>
        </p:txBody>
      </p:sp>
      <p:sp>
        <p:nvSpPr>
          <p:cNvPr id="135171" name="Rectangle 3"/>
          <p:cNvSpPr>
            <a:spLocks noGrp="1" noChangeArrowheads="1"/>
          </p:cNvSpPr>
          <p:nvPr>
            <p:ph type="dt" sz="quarter"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spcBef>
                <a:spcPct val="0"/>
              </a:spcBef>
              <a:defRPr sz="1200"/>
            </a:lvl1pPr>
          </a:lstStyle>
          <a:p>
            <a:endParaRPr lang="en-GB"/>
          </a:p>
        </p:txBody>
      </p:sp>
      <p:sp>
        <p:nvSpPr>
          <p:cNvPr id="135172" name="Rectangle 4"/>
          <p:cNvSpPr>
            <a:spLocks noGrp="1" noChangeArrowheads="1"/>
          </p:cNvSpPr>
          <p:nvPr>
            <p:ph type="ftr" sz="quarter" idx="2"/>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0" hangingPunct="0">
              <a:spcBef>
                <a:spcPct val="0"/>
              </a:spcBef>
              <a:defRPr sz="1200"/>
            </a:lvl1pPr>
          </a:lstStyle>
          <a:p>
            <a:endParaRPr lang="en-GB"/>
          </a:p>
        </p:txBody>
      </p:sp>
      <p:sp>
        <p:nvSpPr>
          <p:cNvPr id="135173" name="Rectangle 5"/>
          <p:cNvSpPr>
            <a:spLocks noGrp="1" noChangeArrowheads="1"/>
          </p:cNvSpPr>
          <p:nvPr>
            <p:ph type="sldNum" sz="quarter" idx="3"/>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0" hangingPunct="0">
              <a:spcBef>
                <a:spcPct val="0"/>
              </a:spcBef>
              <a:defRPr sz="1200"/>
            </a:lvl1pPr>
          </a:lstStyle>
          <a:p>
            <a:fld id="{8670F3C2-FE79-4B6A-AD8A-AE310B44E732}" type="slidenum">
              <a:rPr lang="en-GB"/>
              <a:pPr/>
              <a:t>‹#›</a:t>
            </a:fld>
            <a:endParaRPr lang="en-GB"/>
          </a:p>
        </p:txBody>
      </p:sp>
    </p:spTree>
    <p:extLst>
      <p:ext uri="{BB962C8B-B14F-4D97-AF65-F5344CB8AC3E}">
        <p14:creationId xmlns:p14="http://schemas.microsoft.com/office/powerpoint/2010/main" val="392928013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7218"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spcBef>
                <a:spcPct val="0"/>
              </a:spcBef>
              <a:defRPr sz="1200"/>
            </a:lvl1pPr>
          </a:lstStyle>
          <a:p>
            <a:endParaRPr lang="en-GB"/>
          </a:p>
        </p:txBody>
      </p:sp>
      <p:sp>
        <p:nvSpPr>
          <p:cNvPr id="137219" name="Rectangle 3"/>
          <p:cNvSpPr>
            <a:spLocks noGrp="1" noChangeArrowheads="1"/>
          </p:cNvSpPr>
          <p:nvPr>
            <p:ph type="dt"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spcBef>
                <a:spcPct val="0"/>
              </a:spcBef>
              <a:defRPr sz="1200"/>
            </a:lvl1pPr>
          </a:lstStyle>
          <a:p>
            <a:endParaRPr lang="en-GB"/>
          </a:p>
        </p:txBody>
      </p:sp>
      <p:sp>
        <p:nvSpPr>
          <p:cNvPr id="13722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137221" name="Rectangle 5"/>
          <p:cNvSpPr>
            <a:spLocks noGrp="1" noChangeArrowheads="1"/>
          </p:cNvSpPr>
          <p:nvPr>
            <p:ph type="body" sz="quarter" idx="3"/>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p>
        </p:txBody>
      </p:sp>
      <p:sp>
        <p:nvSpPr>
          <p:cNvPr id="137222" name="Rectangle 6"/>
          <p:cNvSpPr>
            <a:spLocks noGrp="1" noChangeArrowheads="1"/>
          </p:cNvSpPr>
          <p:nvPr>
            <p:ph type="ftr" sz="quarter" idx="4"/>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0" hangingPunct="0">
              <a:spcBef>
                <a:spcPct val="0"/>
              </a:spcBef>
              <a:defRPr sz="1200"/>
            </a:lvl1pPr>
          </a:lstStyle>
          <a:p>
            <a:endParaRPr lang="en-GB"/>
          </a:p>
        </p:txBody>
      </p:sp>
      <p:sp>
        <p:nvSpPr>
          <p:cNvPr id="137223" name="Rectangle 7"/>
          <p:cNvSpPr>
            <a:spLocks noGrp="1" noChangeArrowheads="1"/>
          </p:cNvSpPr>
          <p:nvPr>
            <p:ph type="sldNum" sz="quarter" idx="5"/>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0" hangingPunct="0">
              <a:spcBef>
                <a:spcPct val="0"/>
              </a:spcBef>
              <a:defRPr sz="1200"/>
            </a:lvl1pPr>
          </a:lstStyle>
          <a:p>
            <a:fld id="{507D64C4-1184-4D32-A79A-9DEA203BEA08}" type="slidenum">
              <a:rPr lang="en-GB"/>
              <a:pPr/>
              <a:t>‹#›</a:t>
            </a:fld>
            <a:endParaRPr lang="en-GB"/>
          </a:p>
        </p:txBody>
      </p:sp>
    </p:spTree>
    <p:extLst>
      <p:ext uri="{BB962C8B-B14F-4D97-AF65-F5344CB8AC3E}">
        <p14:creationId xmlns:p14="http://schemas.microsoft.com/office/powerpoint/2010/main" val="1364253921"/>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EFD8CB4-0B62-424F-87E9-416736613A98}" type="slidenum">
              <a:rPr lang="en-GB"/>
              <a:pPr/>
              <a:t>2</a:t>
            </a:fld>
            <a:endParaRPr lang="en-GB"/>
          </a:p>
        </p:txBody>
      </p:sp>
      <p:sp>
        <p:nvSpPr>
          <p:cNvPr id="218114" name="Rectangle 2"/>
          <p:cNvSpPr>
            <a:spLocks noGrp="1" noRot="1" noChangeAspect="1" noChangeArrowheads="1" noTextEdit="1"/>
          </p:cNvSpPr>
          <p:nvPr>
            <p:ph type="sldImg"/>
          </p:nvPr>
        </p:nvSpPr>
        <p:spPr>
          <a:ln/>
        </p:spPr>
      </p:sp>
      <p:sp>
        <p:nvSpPr>
          <p:cNvPr id="21811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EFD8CB4-0B62-424F-87E9-416736613A98}" type="slidenum">
              <a:rPr lang="en-GB"/>
              <a:pPr/>
              <a:t>11</a:t>
            </a:fld>
            <a:endParaRPr lang="en-GB"/>
          </a:p>
        </p:txBody>
      </p:sp>
      <p:sp>
        <p:nvSpPr>
          <p:cNvPr id="218114" name="Rectangle 2"/>
          <p:cNvSpPr>
            <a:spLocks noGrp="1" noRot="1" noChangeAspect="1" noChangeArrowheads="1" noTextEdit="1"/>
          </p:cNvSpPr>
          <p:nvPr>
            <p:ph type="sldImg"/>
          </p:nvPr>
        </p:nvSpPr>
        <p:spPr>
          <a:ln/>
        </p:spPr>
      </p:sp>
      <p:sp>
        <p:nvSpPr>
          <p:cNvPr id="21811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EFD8CB4-0B62-424F-87E9-416736613A98}" type="slidenum">
              <a:rPr lang="en-GB"/>
              <a:pPr/>
              <a:t>12</a:t>
            </a:fld>
            <a:endParaRPr lang="en-GB"/>
          </a:p>
        </p:txBody>
      </p:sp>
      <p:sp>
        <p:nvSpPr>
          <p:cNvPr id="218114" name="Rectangle 2"/>
          <p:cNvSpPr>
            <a:spLocks noGrp="1" noRot="1" noChangeAspect="1" noChangeArrowheads="1" noTextEdit="1"/>
          </p:cNvSpPr>
          <p:nvPr>
            <p:ph type="sldImg"/>
          </p:nvPr>
        </p:nvSpPr>
        <p:spPr>
          <a:ln/>
        </p:spPr>
      </p:sp>
      <p:sp>
        <p:nvSpPr>
          <p:cNvPr id="21811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EFD8CB4-0B62-424F-87E9-416736613A98}" type="slidenum">
              <a:rPr lang="en-GB"/>
              <a:pPr/>
              <a:t>13</a:t>
            </a:fld>
            <a:endParaRPr lang="en-GB"/>
          </a:p>
        </p:txBody>
      </p:sp>
      <p:sp>
        <p:nvSpPr>
          <p:cNvPr id="218114" name="Rectangle 2"/>
          <p:cNvSpPr>
            <a:spLocks noGrp="1" noRot="1" noChangeAspect="1" noChangeArrowheads="1" noTextEdit="1"/>
          </p:cNvSpPr>
          <p:nvPr>
            <p:ph type="sldImg"/>
          </p:nvPr>
        </p:nvSpPr>
        <p:spPr>
          <a:ln/>
        </p:spPr>
      </p:sp>
      <p:sp>
        <p:nvSpPr>
          <p:cNvPr id="21811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EFD8CB4-0B62-424F-87E9-416736613A98}" type="slidenum">
              <a:rPr lang="en-GB"/>
              <a:pPr/>
              <a:t>14</a:t>
            </a:fld>
            <a:endParaRPr lang="en-GB"/>
          </a:p>
        </p:txBody>
      </p:sp>
      <p:sp>
        <p:nvSpPr>
          <p:cNvPr id="218114" name="Rectangle 2"/>
          <p:cNvSpPr>
            <a:spLocks noGrp="1" noRot="1" noChangeAspect="1" noChangeArrowheads="1" noTextEdit="1"/>
          </p:cNvSpPr>
          <p:nvPr>
            <p:ph type="sldImg"/>
          </p:nvPr>
        </p:nvSpPr>
        <p:spPr>
          <a:ln/>
        </p:spPr>
      </p:sp>
      <p:sp>
        <p:nvSpPr>
          <p:cNvPr id="21811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EFD8CB4-0B62-424F-87E9-416736613A98}" type="slidenum">
              <a:rPr lang="en-GB"/>
              <a:pPr/>
              <a:t>15</a:t>
            </a:fld>
            <a:endParaRPr lang="en-GB"/>
          </a:p>
        </p:txBody>
      </p:sp>
      <p:sp>
        <p:nvSpPr>
          <p:cNvPr id="218114" name="Rectangle 2"/>
          <p:cNvSpPr>
            <a:spLocks noGrp="1" noRot="1" noChangeAspect="1" noChangeArrowheads="1" noTextEdit="1"/>
          </p:cNvSpPr>
          <p:nvPr>
            <p:ph type="sldImg"/>
          </p:nvPr>
        </p:nvSpPr>
        <p:spPr>
          <a:ln/>
        </p:spPr>
      </p:sp>
      <p:sp>
        <p:nvSpPr>
          <p:cNvPr id="21811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EFD8CB4-0B62-424F-87E9-416736613A98}" type="slidenum">
              <a:rPr lang="en-GB"/>
              <a:pPr/>
              <a:t>16</a:t>
            </a:fld>
            <a:endParaRPr lang="en-GB"/>
          </a:p>
        </p:txBody>
      </p:sp>
      <p:sp>
        <p:nvSpPr>
          <p:cNvPr id="218114" name="Rectangle 2"/>
          <p:cNvSpPr>
            <a:spLocks noGrp="1" noRot="1" noChangeAspect="1" noChangeArrowheads="1" noTextEdit="1"/>
          </p:cNvSpPr>
          <p:nvPr>
            <p:ph type="sldImg"/>
          </p:nvPr>
        </p:nvSpPr>
        <p:spPr>
          <a:ln/>
        </p:spPr>
      </p:sp>
      <p:sp>
        <p:nvSpPr>
          <p:cNvPr id="21811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EFD8CB4-0B62-424F-87E9-416736613A98}" type="slidenum">
              <a:rPr lang="en-GB"/>
              <a:pPr/>
              <a:t>17</a:t>
            </a:fld>
            <a:endParaRPr lang="en-GB"/>
          </a:p>
        </p:txBody>
      </p:sp>
      <p:sp>
        <p:nvSpPr>
          <p:cNvPr id="218114" name="Rectangle 2"/>
          <p:cNvSpPr>
            <a:spLocks noGrp="1" noRot="1" noChangeAspect="1" noChangeArrowheads="1" noTextEdit="1"/>
          </p:cNvSpPr>
          <p:nvPr>
            <p:ph type="sldImg"/>
          </p:nvPr>
        </p:nvSpPr>
        <p:spPr>
          <a:ln/>
        </p:spPr>
      </p:sp>
      <p:sp>
        <p:nvSpPr>
          <p:cNvPr id="21811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EFD8CB4-0B62-424F-87E9-416736613A98}" type="slidenum">
              <a:rPr lang="en-GB"/>
              <a:pPr/>
              <a:t>18</a:t>
            </a:fld>
            <a:endParaRPr lang="en-GB"/>
          </a:p>
        </p:txBody>
      </p:sp>
      <p:sp>
        <p:nvSpPr>
          <p:cNvPr id="218114" name="Rectangle 2"/>
          <p:cNvSpPr>
            <a:spLocks noGrp="1" noRot="1" noChangeAspect="1" noChangeArrowheads="1" noTextEdit="1"/>
          </p:cNvSpPr>
          <p:nvPr>
            <p:ph type="sldImg"/>
          </p:nvPr>
        </p:nvSpPr>
        <p:spPr>
          <a:ln/>
        </p:spPr>
      </p:sp>
      <p:sp>
        <p:nvSpPr>
          <p:cNvPr id="21811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EFD8CB4-0B62-424F-87E9-416736613A98}" type="slidenum">
              <a:rPr lang="en-GB"/>
              <a:pPr/>
              <a:t>19</a:t>
            </a:fld>
            <a:endParaRPr lang="en-GB"/>
          </a:p>
        </p:txBody>
      </p:sp>
      <p:sp>
        <p:nvSpPr>
          <p:cNvPr id="218114" name="Rectangle 2"/>
          <p:cNvSpPr>
            <a:spLocks noGrp="1" noRot="1" noChangeAspect="1" noChangeArrowheads="1" noTextEdit="1"/>
          </p:cNvSpPr>
          <p:nvPr>
            <p:ph type="sldImg"/>
          </p:nvPr>
        </p:nvSpPr>
        <p:spPr>
          <a:ln/>
        </p:spPr>
      </p:sp>
      <p:sp>
        <p:nvSpPr>
          <p:cNvPr id="21811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EFD8CB4-0B62-424F-87E9-416736613A98}" type="slidenum">
              <a:rPr lang="en-GB"/>
              <a:pPr/>
              <a:t>20</a:t>
            </a:fld>
            <a:endParaRPr lang="en-GB"/>
          </a:p>
        </p:txBody>
      </p:sp>
      <p:sp>
        <p:nvSpPr>
          <p:cNvPr id="218114" name="Rectangle 2"/>
          <p:cNvSpPr>
            <a:spLocks noGrp="1" noRot="1" noChangeAspect="1" noChangeArrowheads="1" noTextEdit="1"/>
          </p:cNvSpPr>
          <p:nvPr>
            <p:ph type="sldImg"/>
          </p:nvPr>
        </p:nvSpPr>
        <p:spPr>
          <a:ln/>
        </p:spPr>
      </p:sp>
      <p:sp>
        <p:nvSpPr>
          <p:cNvPr id="21811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EFD8CB4-0B62-424F-87E9-416736613A98}" type="slidenum">
              <a:rPr lang="en-GB"/>
              <a:pPr/>
              <a:t>3</a:t>
            </a:fld>
            <a:endParaRPr lang="en-GB"/>
          </a:p>
        </p:txBody>
      </p:sp>
      <p:sp>
        <p:nvSpPr>
          <p:cNvPr id="218114" name="Rectangle 2"/>
          <p:cNvSpPr>
            <a:spLocks noGrp="1" noRot="1" noChangeAspect="1" noChangeArrowheads="1" noTextEdit="1"/>
          </p:cNvSpPr>
          <p:nvPr>
            <p:ph type="sldImg"/>
          </p:nvPr>
        </p:nvSpPr>
        <p:spPr>
          <a:ln/>
        </p:spPr>
      </p:sp>
      <p:sp>
        <p:nvSpPr>
          <p:cNvPr id="21811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EFD8CB4-0B62-424F-87E9-416736613A98}" type="slidenum">
              <a:rPr lang="en-GB"/>
              <a:pPr/>
              <a:t>21</a:t>
            </a:fld>
            <a:endParaRPr lang="en-GB"/>
          </a:p>
        </p:txBody>
      </p:sp>
      <p:sp>
        <p:nvSpPr>
          <p:cNvPr id="218114" name="Rectangle 2"/>
          <p:cNvSpPr>
            <a:spLocks noGrp="1" noRot="1" noChangeAspect="1" noChangeArrowheads="1" noTextEdit="1"/>
          </p:cNvSpPr>
          <p:nvPr>
            <p:ph type="sldImg"/>
          </p:nvPr>
        </p:nvSpPr>
        <p:spPr>
          <a:ln/>
        </p:spPr>
      </p:sp>
      <p:sp>
        <p:nvSpPr>
          <p:cNvPr id="21811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EFD8CB4-0B62-424F-87E9-416736613A98}" type="slidenum">
              <a:rPr lang="en-GB"/>
              <a:pPr/>
              <a:t>22</a:t>
            </a:fld>
            <a:endParaRPr lang="en-GB"/>
          </a:p>
        </p:txBody>
      </p:sp>
      <p:sp>
        <p:nvSpPr>
          <p:cNvPr id="218114" name="Rectangle 2"/>
          <p:cNvSpPr>
            <a:spLocks noGrp="1" noRot="1" noChangeAspect="1" noChangeArrowheads="1" noTextEdit="1"/>
          </p:cNvSpPr>
          <p:nvPr>
            <p:ph type="sldImg"/>
          </p:nvPr>
        </p:nvSpPr>
        <p:spPr>
          <a:ln/>
        </p:spPr>
      </p:sp>
      <p:sp>
        <p:nvSpPr>
          <p:cNvPr id="21811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EFD8CB4-0B62-424F-87E9-416736613A98}" type="slidenum">
              <a:rPr lang="en-GB"/>
              <a:pPr/>
              <a:t>23</a:t>
            </a:fld>
            <a:endParaRPr lang="en-GB"/>
          </a:p>
        </p:txBody>
      </p:sp>
      <p:sp>
        <p:nvSpPr>
          <p:cNvPr id="218114" name="Rectangle 2"/>
          <p:cNvSpPr>
            <a:spLocks noGrp="1" noRot="1" noChangeAspect="1" noChangeArrowheads="1" noTextEdit="1"/>
          </p:cNvSpPr>
          <p:nvPr>
            <p:ph type="sldImg"/>
          </p:nvPr>
        </p:nvSpPr>
        <p:spPr>
          <a:ln/>
        </p:spPr>
      </p:sp>
      <p:sp>
        <p:nvSpPr>
          <p:cNvPr id="21811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EFD8CB4-0B62-424F-87E9-416736613A98}" type="slidenum">
              <a:rPr lang="en-GB"/>
              <a:pPr/>
              <a:t>24</a:t>
            </a:fld>
            <a:endParaRPr lang="en-GB"/>
          </a:p>
        </p:txBody>
      </p:sp>
      <p:sp>
        <p:nvSpPr>
          <p:cNvPr id="218114" name="Rectangle 2"/>
          <p:cNvSpPr>
            <a:spLocks noGrp="1" noRot="1" noChangeAspect="1" noChangeArrowheads="1" noTextEdit="1"/>
          </p:cNvSpPr>
          <p:nvPr>
            <p:ph type="sldImg"/>
          </p:nvPr>
        </p:nvSpPr>
        <p:spPr>
          <a:ln/>
        </p:spPr>
      </p:sp>
      <p:sp>
        <p:nvSpPr>
          <p:cNvPr id="21811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EFD8CB4-0B62-424F-87E9-416736613A98}" type="slidenum">
              <a:rPr lang="en-GB"/>
              <a:pPr/>
              <a:t>25</a:t>
            </a:fld>
            <a:endParaRPr lang="en-GB"/>
          </a:p>
        </p:txBody>
      </p:sp>
      <p:sp>
        <p:nvSpPr>
          <p:cNvPr id="218114" name="Rectangle 2"/>
          <p:cNvSpPr>
            <a:spLocks noGrp="1" noRot="1" noChangeAspect="1" noChangeArrowheads="1" noTextEdit="1"/>
          </p:cNvSpPr>
          <p:nvPr>
            <p:ph type="sldImg"/>
          </p:nvPr>
        </p:nvSpPr>
        <p:spPr>
          <a:ln/>
        </p:spPr>
      </p:sp>
      <p:sp>
        <p:nvSpPr>
          <p:cNvPr id="21811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EFD8CB4-0B62-424F-87E9-416736613A98}" type="slidenum">
              <a:rPr lang="en-GB"/>
              <a:pPr/>
              <a:t>26</a:t>
            </a:fld>
            <a:endParaRPr lang="en-GB"/>
          </a:p>
        </p:txBody>
      </p:sp>
      <p:sp>
        <p:nvSpPr>
          <p:cNvPr id="218114" name="Rectangle 2"/>
          <p:cNvSpPr>
            <a:spLocks noGrp="1" noRot="1" noChangeAspect="1" noChangeArrowheads="1" noTextEdit="1"/>
          </p:cNvSpPr>
          <p:nvPr>
            <p:ph type="sldImg"/>
          </p:nvPr>
        </p:nvSpPr>
        <p:spPr>
          <a:ln/>
        </p:spPr>
      </p:sp>
      <p:sp>
        <p:nvSpPr>
          <p:cNvPr id="21811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EFD8CB4-0B62-424F-87E9-416736613A98}" type="slidenum">
              <a:rPr lang="en-GB"/>
              <a:pPr/>
              <a:t>27</a:t>
            </a:fld>
            <a:endParaRPr lang="en-GB"/>
          </a:p>
        </p:txBody>
      </p:sp>
      <p:sp>
        <p:nvSpPr>
          <p:cNvPr id="218114" name="Rectangle 2"/>
          <p:cNvSpPr>
            <a:spLocks noGrp="1" noRot="1" noChangeAspect="1" noChangeArrowheads="1" noTextEdit="1"/>
          </p:cNvSpPr>
          <p:nvPr>
            <p:ph type="sldImg"/>
          </p:nvPr>
        </p:nvSpPr>
        <p:spPr>
          <a:ln/>
        </p:spPr>
      </p:sp>
      <p:sp>
        <p:nvSpPr>
          <p:cNvPr id="21811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EFD8CB4-0B62-424F-87E9-416736613A98}" type="slidenum">
              <a:rPr lang="en-GB"/>
              <a:pPr/>
              <a:t>28</a:t>
            </a:fld>
            <a:endParaRPr lang="en-GB"/>
          </a:p>
        </p:txBody>
      </p:sp>
      <p:sp>
        <p:nvSpPr>
          <p:cNvPr id="218114" name="Rectangle 2"/>
          <p:cNvSpPr>
            <a:spLocks noGrp="1" noRot="1" noChangeAspect="1" noChangeArrowheads="1" noTextEdit="1"/>
          </p:cNvSpPr>
          <p:nvPr>
            <p:ph type="sldImg"/>
          </p:nvPr>
        </p:nvSpPr>
        <p:spPr>
          <a:ln/>
        </p:spPr>
      </p:sp>
      <p:sp>
        <p:nvSpPr>
          <p:cNvPr id="21811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EFD8CB4-0B62-424F-87E9-416736613A98}" type="slidenum">
              <a:rPr lang="en-GB"/>
              <a:pPr/>
              <a:t>29</a:t>
            </a:fld>
            <a:endParaRPr lang="en-GB"/>
          </a:p>
        </p:txBody>
      </p:sp>
      <p:sp>
        <p:nvSpPr>
          <p:cNvPr id="218114" name="Rectangle 2"/>
          <p:cNvSpPr>
            <a:spLocks noGrp="1" noRot="1" noChangeAspect="1" noChangeArrowheads="1" noTextEdit="1"/>
          </p:cNvSpPr>
          <p:nvPr>
            <p:ph type="sldImg"/>
          </p:nvPr>
        </p:nvSpPr>
        <p:spPr>
          <a:ln/>
        </p:spPr>
      </p:sp>
      <p:sp>
        <p:nvSpPr>
          <p:cNvPr id="21811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EFD8CB4-0B62-424F-87E9-416736613A98}" type="slidenum">
              <a:rPr lang="en-GB"/>
              <a:pPr/>
              <a:t>30</a:t>
            </a:fld>
            <a:endParaRPr lang="en-GB"/>
          </a:p>
        </p:txBody>
      </p:sp>
      <p:sp>
        <p:nvSpPr>
          <p:cNvPr id="218114" name="Rectangle 2"/>
          <p:cNvSpPr>
            <a:spLocks noGrp="1" noRot="1" noChangeAspect="1" noChangeArrowheads="1" noTextEdit="1"/>
          </p:cNvSpPr>
          <p:nvPr>
            <p:ph type="sldImg"/>
          </p:nvPr>
        </p:nvSpPr>
        <p:spPr>
          <a:ln/>
        </p:spPr>
      </p:sp>
      <p:sp>
        <p:nvSpPr>
          <p:cNvPr id="21811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EFD8CB4-0B62-424F-87E9-416736613A98}" type="slidenum">
              <a:rPr lang="en-GB"/>
              <a:pPr/>
              <a:t>4</a:t>
            </a:fld>
            <a:endParaRPr lang="en-GB"/>
          </a:p>
        </p:txBody>
      </p:sp>
      <p:sp>
        <p:nvSpPr>
          <p:cNvPr id="218114" name="Rectangle 2"/>
          <p:cNvSpPr>
            <a:spLocks noGrp="1" noRot="1" noChangeAspect="1" noChangeArrowheads="1" noTextEdit="1"/>
          </p:cNvSpPr>
          <p:nvPr>
            <p:ph type="sldImg"/>
          </p:nvPr>
        </p:nvSpPr>
        <p:spPr>
          <a:ln/>
        </p:spPr>
      </p:sp>
      <p:sp>
        <p:nvSpPr>
          <p:cNvPr id="21811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EFD8CB4-0B62-424F-87E9-416736613A98}" type="slidenum">
              <a:rPr lang="en-GB"/>
              <a:pPr/>
              <a:t>31</a:t>
            </a:fld>
            <a:endParaRPr lang="en-GB"/>
          </a:p>
        </p:txBody>
      </p:sp>
      <p:sp>
        <p:nvSpPr>
          <p:cNvPr id="218114" name="Rectangle 2"/>
          <p:cNvSpPr>
            <a:spLocks noGrp="1" noRot="1" noChangeAspect="1" noChangeArrowheads="1" noTextEdit="1"/>
          </p:cNvSpPr>
          <p:nvPr>
            <p:ph type="sldImg"/>
          </p:nvPr>
        </p:nvSpPr>
        <p:spPr>
          <a:ln/>
        </p:spPr>
      </p:sp>
      <p:sp>
        <p:nvSpPr>
          <p:cNvPr id="21811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EFD8CB4-0B62-424F-87E9-416736613A98}" type="slidenum">
              <a:rPr lang="en-GB"/>
              <a:pPr/>
              <a:t>32</a:t>
            </a:fld>
            <a:endParaRPr lang="en-GB"/>
          </a:p>
        </p:txBody>
      </p:sp>
      <p:sp>
        <p:nvSpPr>
          <p:cNvPr id="218114" name="Rectangle 2"/>
          <p:cNvSpPr>
            <a:spLocks noGrp="1" noRot="1" noChangeAspect="1" noChangeArrowheads="1" noTextEdit="1"/>
          </p:cNvSpPr>
          <p:nvPr>
            <p:ph type="sldImg"/>
          </p:nvPr>
        </p:nvSpPr>
        <p:spPr>
          <a:ln/>
        </p:spPr>
      </p:sp>
      <p:sp>
        <p:nvSpPr>
          <p:cNvPr id="21811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EFD8CB4-0B62-424F-87E9-416736613A98}" type="slidenum">
              <a:rPr lang="en-GB"/>
              <a:pPr/>
              <a:t>33</a:t>
            </a:fld>
            <a:endParaRPr lang="en-GB"/>
          </a:p>
        </p:txBody>
      </p:sp>
      <p:sp>
        <p:nvSpPr>
          <p:cNvPr id="218114" name="Rectangle 2"/>
          <p:cNvSpPr>
            <a:spLocks noGrp="1" noRot="1" noChangeAspect="1" noChangeArrowheads="1" noTextEdit="1"/>
          </p:cNvSpPr>
          <p:nvPr>
            <p:ph type="sldImg"/>
          </p:nvPr>
        </p:nvSpPr>
        <p:spPr>
          <a:ln/>
        </p:spPr>
      </p:sp>
      <p:sp>
        <p:nvSpPr>
          <p:cNvPr id="21811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EFD8CB4-0B62-424F-87E9-416736613A98}" type="slidenum">
              <a:rPr lang="en-GB"/>
              <a:pPr/>
              <a:t>34</a:t>
            </a:fld>
            <a:endParaRPr lang="en-GB"/>
          </a:p>
        </p:txBody>
      </p:sp>
      <p:sp>
        <p:nvSpPr>
          <p:cNvPr id="218114" name="Rectangle 2"/>
          <p:cNvSpPr>
            <a:spLocks noGrp="1" noRot="1" noChangeAspect="1" noChangeArrowheads="1" noTextEdit="1"/>
          </p:cNvSpPr>
          <p:nvPr>
            <p:ph type="sldImg"/>
          </p:nvPr>
        </p:nvSpPr>
        <p:spPr>
          <a:ln/>
        </p:spPr>
      </p:sp>
      <p:sp>
        <p:nvSpPr>
          <p:cNvPr id="21811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EFD8CB4-0B62-424F-87E9-416736613A98}" type="slidenum">
              <a:rPr lang="en-GB"/>
              <a:pPr/>
              <a:t>35</a:t>
            </a:fld>
            <a:endParaRPr lang="en-GB"/>
          </a:p>
        </p:txBody>
      </p:sp>
      <p:sp>
        <p:nvSpPr>
          <p:cNvPr id="218114" name="Rectangle 2"/>
          <p:cNvSpPr>
            <a:spLocks noGrp="1" noRot="1" noChangeAspect="1" noChangeArrowheads="1" noTextEdit="1"/>
          </p:cNvSpPr>
          <p:nvPr>
            <p:ph type="sldImg"/>
          </p:nvPr>
        </p:nvSpPr>
        <p:spPr>
          <a:ln/>
        </p:spPr>
      </p:sp>
      <p:sp>
        <p:nvSpPr>
          <p:cNvPr id="21811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EFD8CB4-0B62-424F-87E9-416736613A98}" type="slidenum">
              <a:rPr lang="en-GB"/>
              <a:pPr/>
              <a:t>36</a:t>
            </a:fld>
            <a:endParaRPr lang="en-GB"/>
          </a:p>
        </p:txBody>
      </p:sp>
      <p:sp>
        <p:nvSpPr>
          <p:cNvPr id="218114" name="Rectangle 2"/>
          <p:cNvSpPr>
            <a:spLocks noGrp="1" noRot="1" noChangeAspect="1" noChangeArrowheads="1" noTextEdit="1"/>
          </p:cNvSpPr>
          <p:nvPr>
            <p:ph type="sldImg"/>
          </p:nvPr>
        </p:nvSpPr>
        <p:spPr>
          <a:ln/>
        </p:spPr>
      </p:sp>
      <p:sp>
        <p:nvSpPr>
          <p:cNvPr id="21811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EFD8CB4-0B62-424F-87E9-416736613A98}" type="slidenum">
              <a:rPr lang="en-GB"/>
              <a:pPr/>
              <a:t>37</a:t>
            </a:fld>
            <a:endParaRPr lang="en-GB"/>
          </a:p>
        </p:txBody>
      </p:sp>
      <p:sp>
        <p:nvSpPr>
          <p:cNvPr id="218114" name="Rectangle 2"/>
          <p:cNvSpPr>
            <a:spLocks noGrp="1" noRot="1" noChangeAspect="1" noChangeArrowheads="1" noTextEdit="1"/>
          </p:cNvSpPr>
          <p:nvPr>
            <p:ph type="sldImg"/>
          </p:nvPr>
        </p:nvSpPr>
        <p:spPr>
          <a:ln/>
        </p:spPr>
      </p:sp>
      <p:sp>
        <p:nvSpPr>
          <p:cNvPr id="21811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EFD8CB4-0B62-424F-87E9-416736613A98}" type="slidenum">
              <a:rPr lang="en-GB"/>
              <a:pPr/>
              <a:t>38</a:t>
            </a:fld>
            <a:endParaRPr lang="en-GB"/>
          </a:p>
        </p:txBody>
      </p:sp>
      <p:sp>
        <p:nvSpPr>
          <p:cNvPr id="218114" name="Rectangle 2"/>
          <p:cNvSpPr>
            <a:spLocks noGrp="1" noRot="1" noChangeAspect="1" noChangeArrowheads="1" noTextEdit="1"/>
          </p:cNvSpPr>
          <p:nvPr>
            <p:ph type="sldImg"/>
          </p:nvPr>
        </p:nvSpPr>
        <p:spPr>
          <a:ln/>
        </p:spPr>
      </p:sp>
      <p:sp>
        <p:nvSpPr>
          <p:cNvPr id="21811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EFD8CB4-0B62-424F-87E9-416736613A98}" type="slidenum">
              <a:rPr lang="en-GB"/>
              <a:pPr/>
              <a:t>39</a:t>
            </a:fld>
            <a:endParaRPr lang="en-GB"/>
          </a:p>
        </p:txBody>
      </p:sp>
      <p:sp>
        <p:nvSpPr>
          <p:cNvPr id="218114" name="Rectangle 2"/>
          <p:cNvSpPr>
            <a:spLocks noGrp="1" noRot="1" noChangeAspect="1" noChangeArrowheads="1" noTextEdit="1"/>
          </p:cNvSpPr>
          <p:nvPr>
            <p:ph type="sldImg"/>
          </p:nvPr>
        </p:nvSpPr>
        <p:spPr>
          <a:ln/>
        </p:spPr>
      </p:sp>
      <p:sp>
        <p:nvSpPr>
          <p:cNvPr id="21811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EFD8CB4-0B62-424F-87E9-416736613A98}" type="slidenum">
              <a:rPr lang="en-GB"/>
              <a:pPr/>
              <a:t>40</a:t>
            </a:fld>
            <a:endParaRPr lang="en-GB"/>
          </a:p>
        </p:txBody>
      </p:sp>
      <p:sp>
        <p:nvSpPr>
          <p:cNvPr id="218114" name="Rectangle 2"/>
          <p:cNvSpPr>
            <a:spLocks noGrp="1" noRot="1" noChangeAspect="1" noChangeArrowheads="1" noTextEdit="1"/>
          </p:cNvSpPr>
          <p:nvPr>
            <p:ph type="sldImg"/>
          </p:nvPr>
        </p:nvSpPr>
        <p:spPr>
          <a:ln/>
        </p:spPr>
      </p:sp>
      <p:sp>
        <p:nvSpPr>
          <p:cNvPr id="21811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EFD8CB4-0B62-424F-87E9-416736613A98}" type="slidenum">
              <a:rPr lang="en-GB"/>
              <a:pPr/>
              <a:t>5</a:t>
            </a:fld>
            <a:endParaRPr lang="en-GB"/>
          </a:p>
        </p:txBody>
      </p:sp>
      <p:sp>
        <p:nvSpPr>
          <p:cNvPr id="218114" name="Rectangle 2"/>
          <p:cNvSpPr>
            <a:spLocks noGrp="1" noRot="1" noChangeAspect="1" noChangeArrowheads="1" noTextEdit="1"/>
          </p:cNvSpPr>
          <p:nvPr>
            <p:ph type="sldImg"/>
          </p:nvPr>
        </p:nvSpPr>
        <p:spPr>
          <a:ln/>
        </p:spPr>
      </p:sp>
      <p:sp>
        <p:nvSpPr>
          <p:cNvPr id="21811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EFD8CB4-0B62-424F-87E9-416736613A98}" type="slidenum">
              <a:rPr lang="en-GB"/>
              <a:pPr/>
              <a:t>41</a:t>
            </a:fld>
            <a:endParaRPr lang="en-GB"/>
          </a:p>
        </p:txBody>
      </p:sp>
      <p:sp>
        <p:nvSpPr>
          <p:cNvPr id="218114" name="Rectangle 2"/>
          <p:cNvSpPr>
            <a:spLocks noGrp="1" noRot="1" noChangeAspect="1" noChangeArrowheads="1" noTextEdit="1"/>
          </p:cNvSpPr>
          <p:nvPr>
            <p:ph type="sldImg"/>
          </p:nvPr>
        </p:nvSpPr>
        <p:spPr>
          <a:ln/>
        </p:spPr>
      </p:sp>
      <p:sp>
        <p:nvSpPr>
          <p:cNvPr id="21811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EFD8CB4-0B62-424F-87E9-416736613A98}" type="slidenum">
              <a:rPr lang="en-GB"/>
              <a:pPr/>
              <a:t>42</a:t>
            </a:fld>
            <a:endParaRPr lang="en-GB"/>
          </a:p>
        </p:txBody>
      </p:sp>
      <p:sp>
        <p:nvSpPr>
          <p:cNvPr id="218114" name="Rectangle 2"/>
          <p:cNvSpPr>
            <a:spLocks noGrp="1" noRot="1" noChangeAspect="1" noChangeArrowheads="1" noTextEdit="1"/>
          </p:cNvSpPr>
          <p:nvPr>
            <p:ph type="sldImg"/>
          </p:nvPr>
        </p:nvSpPr>
        <p:spPr>
          <a:ln/>
        </p:spPr>
      </p:sp>
      <p:sp>
        <p:nvSpPr>
          <p:cNvPr id="21811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EFD8CB4-0B62-424F-87E9-416736613A98}" type="slidenum">
              <a:rPr lang="en-GB"/>
              <a:pPr/>
              <a:t>43</a:t>
            </a:fld>
            <a:endParaRPr lang="en-GB"/>
          </a:p>
        </p:txBody>
      </p:sp>
      <p:sp>
        <p:nvSpPr>
          <p:cNvPr id="218114" name="Rectangle 2"/>
          <p:cNvSpPr>
            <a:spLocks noGrp="1" noRot="1" noChangeAspect="1" noChangeArrowheads="1" noTextEdit="1"/>
          </p:cNvSpPr>
          <p:nvPr>
            <p:ph type="sldImg"/>
          </p:nvPr>
        </p:nvSpPr>
        <p:spPr>
          <a:ln/>
        </p:spPr>
      </p:sp>
      <p:sp>
        <p:nvSpPr>
          <p:cNvPr id="21811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EFD8CB4-0B62-424F-87E9-416736613A98}" type="slidenum">
              <a:rPr lang="en-GB"/>
              <a:pPr/>
              <a:t>44</a:t>
            </a:fld>
            <a:endParaRPr lang="en-GB"/>
          </a:p>
        </p:txBody>
      </p:sp>
      <p:sp>
        <p:nvSpPr>
          <p:cNvPr id="218114" name="Rectangle 2"/>
          <p:cNvSpPr>
            <a:spLocks noGrp="1" noRot="1" noChangeAspect="1" noChangeArrowheads="1" noTextEdit="1"/>
          </p:cNvSpPr>
          <p:nvPr>
            <p:ph type="sldImg"/>
          </p:nvPr>
        </p:nvSpPr>
        <p:spPr>
          <a:ln/>
        </p:spPr>
      </p:sp>
      <p:sp>
        <p:nvSpPr>
          <p:cNvPr id="21811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EFD8CB4-0B62-424F-87E9-416736613A98}" type="slidenum">
              <a:rPr lang="en-GB"/>
              <a:pPr/>
              <a:t>45</a:t>
            </a:fld>
            <a:endParaRPr lang="en-GB"/>
          </a:p>
        </p:txBody>
      </p:sp>
      <p:sp>
        <p:nvSpPr>
          <p:cNvPr id="218114" name="Rectangle 2"/>
          <p:cNvSpPr>
            <a:spLocks noGrp="1" noRot="1" noChangeAspect="1" noChangeArrowheads="1" noTextEdit="1"/>
          </p:cNvSpPr>
          <p:nvPr>
            <p:ph type="sldImg"/>
          </p:nvPr>
        </p:nvSpPr>
        <p:spPr>
          <a:ln/>
        </p:spPr>
      </p:sp>
      <p:sp>
        <p:nvSpPr>
          <p:cNvPr id="21811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EFD8CB4-0B62-424F-87E9-416736613A98}" type="slidenum">
              <a:rPr lang="en-GB"/>
              <a:pPr/>
              <a:t>46</a:t>
            </a:fld>
            <a:endParaRPr lang="en-GB"/>
          </a:p>
        </p:txBody>
      </p:sp>
      <p:sp>
        <p:nvSpPr>
          <p:cNvPr id="218114" name="Rectangle 2"/>
          <p:cNvSpPr>
            <a:spLocks noGrp="1" noRot="1" noChangeAspect="1" noChangeArrowheads="1" noTextEdit="1"/>
          </p:cNvSpPr>
          <p:nvPr>
            <p:ph type="sldImg"/>
          </p:nvPr>
        </p:nvSpPr>
        <p:spPr>
          <a:ln/>
        </p:spPr>
      </p:sp>
      <p:sp>
        <p:nvSpPr>
          <p:cNvPr id="21811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EFD8CB4-0B62-424F-87E9-416736613A98}" type="slidenum">
              <a:rPr lang="en-GB"/>
              <a:pPr/>
              <a:t>48</a:t>
            </a:fld>
            <a:endParaRPr lang="en-GB"/>
          </a:p>
        </p:txBody>
      </p:sp>
      <p:sp>
        <p:nvSpPr>
          <p:cNvPr id="218114" name="Rectangle 2"/>
          <p:cNvSpPr>
            <a:spLocks noGrp="1" noRot="1" noChangeAspect="1" noChangeArrowheads="1" noTextEdit="1"/>
          </p:cNvSpPr>
          <p:nvPr>
            <p:ph type="sldImg"/>
          </p:nvPr>
        </p:nvSpPr>
        <p:spPr>
          <a:ln/>
        </p:spPr>
      </p:sp>
      <p:sp>
        <p:nvSpPr>
          <p:cNvPr id="21811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EFD8CB4-0B62-424F-87E9-416736613A98}" type="slidenum">
              <a:rPr lang="en-GB"/>
              <a:pPr/>
              <a:t>50</a:t>
            </a:fld>
            <a:endParaRPr lang="en-GB"/>
          </a:p>
        </p:txBody>
      </p:sp>
      <p:sp>
        <p:nvSpPr>
          <p:cNvPr id="218114" name="Rectangle 2"/>
          <p:cNvSpPr>
            <a:spLocks noGrp="1" noRot="1" noChangeAspect="1" noChangeArrowheads="1" noTextEdit="1"/>
          </p:cNvSpPr>
          <p:nvPr>
            <p:ph type="sldImg"/>
          </p:nvPr>
        </p:nvSpPr>
        <p:spPr>
          <a:ln/>
        </p:spPr>
      </p:sp>
      <p:sp>
        <p:nvSpPr>
          <p:cNvPr id="21811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EFD8CB4-0B62-424F-87E9-416736613A98}" type="slidenum">
              <a:rPr lang="en-GB"/>
              <a:pPr/>
              <a:t>6</a:t>
            </a:fld>
            <a:endParaRPr lang="en-GB"/>
          </a:p>
        </p:txBody>
      </p:sp>
      <p:sp>
        <p:nvSpPr>
          <p:cNvPr id="218114" name="Rectangle 2"/>
          <p:cNvSpPr>
            <a:spLocks noGrp="1" noRot="1" noChangeAspect="1" noChangeArrowheads="1" noTextEdit="1"/>
          </p:cNvSpPr>
          <p:nvPr>
            <p:ph type="sldImg"/>
          </p:nvPr>
        </p:nvSpPr>
        <p:spPr>
          <a:ln/>
        </p:spPr>
      </p:sp>
      <p:sp>
        <p:nvSpPr>
          <p:cNvPr id="21811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EFD8CB4-0B62-424F-87E9-416736613A98}" type="slidenum">
              <a:rPr lang="en-GB"/>
              <a:pPr/>
              <a:t>7</a:t>
            </a:fld>
            <a:endParaRPr lang="en-GB"/>
          </a:p>
        </p:txBody>
      </p:sp>
      <p:sp>
        <p:nvSpPr>
          <p:cNvPr id="218114" name="Rectangle 2"/>
          <p:cNvSpPr>
            <a:spLocks noGrp="1" noRot="1" noChangeAspect="1" noChangeArrowheads="1" noTextEdit="1"/>
          </p:cNvSpPr>
          <p:nvPr>
            <p:ph type="sldImg"/>
          </p:nvPr>
        </p:nvSpPr>
        <p:spPr>
          <a:ln/>
        </p:spPr>
      </p:sp>
      <p:sp>
        <p:nvSpPr>
          <p:cNvPr id="21811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EFD8CB4-0B62-424F-87E9-416736613A98}" type="slidenum">
              <a:rPr lang="en-GB"/>
              <a:pPr/>
              <a:t>8</a:t>
            </a:fld>
            <a:endParaRPr lang="en-GB"/>
          </a:p>
        </p:txBody>
      </p:sp>
      <p:sp>
        <p:nvSpPr>
          <p:cNvPr id="218114" name="Rectangle 2"/>
          <p:cNvSpPr>
            <a:spLocks noGrp="1" noRot="1" noChangeAspect="1" noChangeArrowheads="1" noTextEdit="1"/>
          </p:cNvSpPr>
          <p:nvPr>
            <p:ph type="sldImg"/>
          </p:nvPr>
        </p:nvSpPr>
        <p:spPr>
          <a:ln/>
        </p:spPr>
      </p:sp>
      <p:sp>
        <p:nvSpPr>
          <p:cNvPr id="21811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EFD8CB4-0B62-424F-87E9-416736613A98}" type="slidenum">
              <a:rPr lang="en-GB"/>
              <a:pPr/>
              <a:t>9</a:t>
            </a:fld>
            <a:endParaRPr lang="en-GB"/>
          </a:p>
        </p:txBody>
      </p:sp>
      <p:sp>
        <p:nvSpPr>
          <p:cNvPr id="218114" name="Rectangle 2"/>
          <p:cNvSpPr>
            <a:spLocks noGrp="1" noRot="1" noChangeAspect="1" noChangeArrowheads="1" noTextEdit="1"/>
          </p:cNvSpPr>
          <p:nvPr>
            <p:ph type="sldImg"/>
          </p:nvPr>
        </p:nvSpPr>
        <p:spPr>
          <a:ln/>
        </p:spPr>
      </p:sp>
      <p:sp>
        <p:nvSpPr>
          <p:cNvPr id="21811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EFD8CB4-0B62-424F-87E9-416736613A98}" type="slidenum">
              <a:rPr lang="en-GB"/>
              <a:pPr/>
              <a:t>10</a:t>
            </a:fld>
            <a:endParaRPr lang="en-GB"/>
          </a:p>
        </p:txBody>
      </p:sp>
      <p:sp>
        <p:nvSpPr>
          <p:cNvPr id="218114" name="Rectangle 2"/>
          <p:cNvSpPr>
            <a:spLocks noGrp="1" noRot="1" noChangeAspect="1" noChangeArrowheads="1" noTextEdit="1"/>
          </p:cNvSpPr>
          <p:nvPr>
            <p:ph type="sldImg"/>
          </p:nvPr>
        </p:nvSpPr>
        <p:spPr>
          <a:ln/>
        </p:spPr>
      </p:sp>
      <p:sp>
        <p:nvSpPr>
          <p:cNvPr id="218115" name="Rectangle 3"/>
          <p:cNvSpPr>
            <a:spLocks noGrp="1" noChangeArrowheads="1"/>
          </p:cNvSpPr>
          <p:nvPr>
            <p:ph type="body" idx="1"/>
          </p:nvPr>
        </p:nvSpPr>
        <p:spPr/>
        <p:txBody>
          <a:bodyP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3010" name="Rectangle 2"/>
          <p:cNvSpPr>
            <a:spLocks noChangeArrowheads="1"/>
          </p:cNvSpPr>
          <p:nvPr userDrawn="1"/>
        </p:nvSpPr>
        <p:spPr bwMode="ltGray">
          <a:xfrm>
            <a:off x="76200" y="76200"/>
            <a:ext cx="8991600" cy="670560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spcBef>
                <a:spcPct val="0"/>
              </a:spcBef>
            </a:pPr>
            <a:endParaRPr lang="en-US" sz="2400">
              <a:solidFill>
                <a:srgbClr val="8D010F"/>
              </a:solidFill>
              <a:latin typeface="Times" pitchFamily="18" charset="0"/>
            </a:endParaRPr>
          </a:p>
        </p:txBody>
      </p:sp>
      <p:pic>
        <p:nvPicPr>
          <p:cNvPr id="43019" name="Picture 11" descr="LeedsUniWhite"/>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6511925" y="441325"/>
            <a:ext cx="2274888" cy="647700"/>
          </a:xfrm>
          <a:prstGeom prst="rect">
            <a:avLst/>
          </a:prstGeom>
          <a:noFill/>
          <a:extLst>
            <a:ext uri="{909E8E84-426E-40DD-AFC4-6F175D3DCCD1}">
              <a14:hiddenFill xmlns:a14="http://schemas.microsoft.com/office/drawing/2010/main">
                <a:solidFill>
                  <a:srgbClr val="FFFFFF"/>
                </a:solidFill>
              </a14:hiddenFill>
            </a:ext>
          </a:extLst>
        </p:spPr>
      </p:pic>
      <p:sp>
        <p:nvSpPr>
          <p:cNvPr id="43011" name="Rectangle 3"/>
          <p:cNvSpPr>
            <a:spLocks noGrp="1" noChangeArrowheads="1"/>
          </p:cNvSpPr>
          <p:nvPr>
            <p:ph type="ctrTitle"/>
          </p:nvPr>
        </p:nvSpPr>
        <p:spPr>
          <a:xfrm>
            <a:off x="349250" y="2565400"/>
            <a:ext cx="7772400" cy="549275"/>
          </a:xfrm>
        </p:spPr>
        <p:txBody>
          <a:bodyPr anchor="t">
            <a:spAutoFit/>
          </a:bodyPr>
          <a:lstStyle>
            <a:lvl1pPr>
              <a:defRPr sz="3600">
                <a:solidFill>
                  <a:schemeClr val="bg1"/>
                </a:solidFill>
              </a:defRPr>
            </a:lvl1pPr>
          </a:lstStyle>
          <a:p>
            <a:pPr lvl="0"/>
            <a:r>
              <a:rPr lang="en-US" noProof="0" smtClean="0"/>
              <a:t>Click to edit Master title style</a:t>
            </a:r>
            <a:endParaRPr lang="en-GB" noProof="0" smtClean="0"/>
          </a:p>
        </p:txBody>
      </p:sp>
      <p:sp>
        <p:nvSpPr>
          <p:cNvPr id="43012" name="Rectangle 4"/>
          <p:cNvSpPr>
            <a:spLocks noGrp="1" noChangeArrowheads="1"/>
          </p:cNvSpPr>
          <p:nvPr>
            <p:ph type="subTitle" idx="1"/>
          </p:nvPr>
        </p:nvSpPr>
        <p:spPr bwMode="ltGray">
          <a:xfrm>
            <a:off x="352425" y="3990975"/>
            <a:ext cx="5394325" cy="519113"/>
          </a:xfrm>
          <a:extLst>
            <a:ext uri="{909E8E84-426E-40DD-AFC4-6F175D3DCCD1}">
              <a14:hiddenFill xmlns:a14="http://schemas.microsoft.com/office/drawing/2010/main">
                <a:solidFill>
                  <a:schemeClr val="tx1"/>
                </a:solidFill>
              </a14:hiddenFill>
            </a:ext>
          </a:extLst>
        </p:spPr>
        <p:txBody>
          <a:bodyPr/>
          <a:lstStyle>
            <a:lvl1pPr>
              <a:defRPr sz="2000">
                <a:solidFill>
                  <a:schemeClr val="bg1"/>
                </a:solidFill>
              </a:defRPr>
            </a:lvl1pPr>
          </a:lstStyle>
          <a:p>
            <a:pPr lvl="0"/>
            <a:r>
              <a:rPr lang="en-US" noProof="0" smtClean="0"/>
              <a:t>Click to edit Master subtitle style</a:t>
            </a:r>
            <a:endParaRPr lang="en-GB" noProof="0" smtClean="0"/>
          </a:p>
        </p:txBody>
      </p:sp>
      <p:sp>
        <p:nvSpPr>
          <p:cNvPr id="43013" name="Rectangle 5"/>
          <p:cNvSpPr>
            <a:spLocks noGrp="1" noChangeArrowheads="1"/>
          </p:cNvSpPr>
          <p:nvPr>
            <p:ph type="dt" sz="half" idx="2"/>
          </p:nvPr>
        </p:nvSpPr>
        <p:spPr>
          <a:xfrm>
            <a:off x="457200" y="6927850"/>
            <a:ext cx="2133600" cy="476250"/>
          </a:xfrm>
        </p:spPr>
        <p:txBody>
          <a:bodyPr/>
          <a:lstStyle>
            <a:lvl1pPr>
              <a:defRPr/>
            </a:lvl1pPr>
          </a:lstStyle>
          <a:p>
            <a:endParaRPr lang="en-GB"/>
          </a:p>
        </p:txBody>
      </p:sp>
      <p:sp>
        <p:nvSpPr>
          <p:cNvPr id="43014" name="Rectangle 6"/>
          <p:cNvSpPr>
            <a:spLocks noGrp="1" noChangeArrowheads="1"/>
          </p:cNvSpPr>
          <p:nvPr>
            <p:ph type="ftr" sz="quarter" idx="3"/>
          </p:nvPr>
        </p:nvSpPr>
        <p:spPr>
          <a:xfrm>
            <a:off x="3124200" y="6927850"/>
            <a:ext cx="2895600" cy="476250"/>
          </a:xfrm>
        </p:spPr>
        <p:txBody>
          <a:bodyPr/>
          <a:lstStyle>
            <a:lvl1pPr>
              <a:defRPr/>
            </a:lvl1pPr>
          </a:lstStyle>
          <a:p>
            <a:endParaRPr lang="en-GB"/>
          </a:p>
        </p:txBody>
      </p:sp>
      <p:sp>
        <p:nvSpPr>
          <p:cNvPr id="43015" name="Rectangle 7"/>
          <p:cNvSpPr>
            <a:spLocks noGrp="1" noChangeArrowheads="1"/>
          </p:cNvSpPr>
          <p:nvPr>
            <p:ph type="sldNum" sz="quarter" idx="4"/>
          </p:nvPr>
        </p:nvSpPr>
        <p:spPr>
          <a:xfrm>
            <a:off x="6553200" y="6927850"/>
            <a:ext cx="2133600" cy="476250"/>
          </a:xfrm>
        </p:spPr>
        <p:txBody>
          <a:bodyPr/>
          <a:lstStyle>
            <a:lvl1pPr>
              <a:defRPr/>
            </a:lvl1pPr>
          </a:lstStyle>
          <a:p>
            <a:fld id="{038AF69D-4A88-4913-A67C-BCB3518F67C1}" type="slidenum">
              <a:rPr lang="en-GB"/>
              <a:pPr/>
              <a:t>‹#›</a:t>
            </a:fld>
            <a:endParaRPr lang="en-GB"/>
          </a:p>
        </p:txBody>
      </p:sp>
      <p:sp>
        <p:nvSpPr>
          <p:cNvPr id="43017" name="Line 9"/>
          <p:cNvSpPr>
            <a:spLocks noChangeShapeType="1"/>
          </p:cNvSpPr>
          <p:nvPr/>
        </p:nvSpPr>
        <p:spPr bwMode="white">
          <a:xfrm>
            <a:off x="201613" y="1341438"/>
            <a:ext cx="8713787" cy="0"/>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43018" name="Text Box 10"/>
          <p:cNvSpPr txBox="1">
            <a:spLocks noChangeArrowheads="1"/>
          </p:cNvSpPr>
          <p:nvPr/>
        </p:nvSpPr>
        <p:spPr bwMode="ltGray">
          <a:xfrm>
            <a:off x="355600" y="420688"/>
            <a:ext cx="4876800" cy="738187"/>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36000" anchor="b"/>
          <a:lstStyle/>
          <a:p>
            <a:pPr eaLnBrk="0" hangingPunct="0">
              <a:spcBef>
                <a:spcPct val="0"/>
              </a:spcBef>
            </a:pPr>
            <a:r>
              <a:rPr lang="en-GB" sz="2800">
                <a:solidFill>
                  <a:schemeClr val="bg1"/>
                </a:solidFill>
              </a:rPr>
              <a:t>School of something</a:t>
            </a:r>
          </a:p>
          <a:p>
            <a:pPr eaLnBrk="0" hangingPunct="0">
              <a:spcBef>
                <a:spcPct val="0"/>
              </a:spcBef>
            </a:pPr>
            <a:r>
              <a:rPr lang="en-GB" sz="1400">
                <a:solidFill>
                  <a:schemeClr val="bg1"/>
                </a:solidFill>
              </a:rPr>
              <a:t>FACULTY OF OTHER</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lvl1pPr>
              <a:defRPr/>
            </a:lvl1pPr>
          </a:lstStyle>
          <a:p>
            <a:endParaRPr lang="en-GB"/>
          </a:p>
        </p:txBody>
      </p:sp>
      <p:sp>
        <p:nvSpPr>
          <p:cNvPr id="5" name="Footer Placeholder 4"/>
          <p:cNvSpPr>
            <a:spLocks noGrp="1"/>
          </p:cNvSpPr>
          <p:nvPr>
            <p:ph type="ftr" sz="quarter" idx="11"/>
          </p:nvPr>
        </p:nvSpPr>
        <p:spPr/>
        <p:txBody>
          <a:bodyPr/>
          <a:lstStyle>
            <a:lvl1pPr>
              <a:defRPr/>
            </a:lvl1pPr>
          </a:lstStyle>
          <a:p>
            <a:endParaRPr lang="en-GB"/>
          </a:p>
        </p:txBody>
      </p:sp>
      <p:sp>
        <p:nvSpPr>
          <p:cNvPr id="6" name="Slide Number Placeholder 5"/>
          <p:cNvSpPr>
            <a:spLocks noGrp="1"/>
          </p:cNvSpPr>
          <p:nvPr>
            <p:ph type="sldNum" sz="quarter" idx="12"/>
          </p:nvPr>
        </p:nvSpPr>
        <p:spPr/>
        <p:txBody>
          <a:bodyPr/>
          <a:lstStyle>
            <a:lvl1pPr>
              <a:defRPr/>
            </a:lvl1pPr>
          </a:lstStyle>
          <a:p>
            <a:fld id="{288295CC-7C99-46C2-B07B-3885434BE8F1}" type="slidenum">
              <a:rPr lang="en-GB"/>
              <a:pPr/>
              <a:t>‹#›</a:t>
            </a:fld>
            <a:endParaRPr lang="en-GB"/>
          </a:p>
        </p:txBody>
      </p:sp>
    </p:spTree>
    <p:extLst>
      <p:ext uri="{BB962C8B-B14F-4D97-AF65-F5344CB8AC3E}">
        <p14:creationId xmlns:p14="http://schemas.microsoft.com/office/powerpoint/2010/main" val="851905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78613" y="422275"/>
            <a:ext cx="2106612" cy="5592763"/>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355600" y="422275"/>
            <a:ext cx="6170613" cy="559276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lvl1pPr>
              <a:defRPr/>
            </a:lvl1pPr>
          </a:lstStyle>
          <a:p>
            <a:endParaRPr lang="en-GB"/>
          </a:p>
        </p:txBody>
      </p:sp>
      <p:sp>
        <p:nvSpPr>
          <p:cNvPr id="5" name="Footer Placeholder 4"/>
          <p:cNvSpPr>
            <a:spLocks noGrp="1"/>
          </p:cNvSpPr>
          <p:nvPr>
            <p:ph type="ftr" sz="quarter" idx="11"/>
          </p:nvPr>
        </p:nvSpPr>
        <p:spPr/>
        <p:txBody>
          <a:bodyPr/>
          <a:lstStyle>
            <a:lvl1pPr>
              <a:defRPr/>
            </a:lvl1pPr>
          </a:lstStyle>
          <a:p>
            <a:endParaRPr lang="en-GB"/>
          </a:p>
        </p:txBody>
      </p:sp>
      <p:sp>
        <p:nvSpPr>
          <p:cNvPr id="6" name="Slide Number Placeholder 5"/>
          <p:cNvSpPr>
            <a:spLocks noGrp="1"/>
          </p:cNvSpPr>
          <p:nvPr>
            <p:ph type="sldNum" sz="quarter" idx="12"/>
          </p:nvPr>
        </p:nvSpPr>
        <p:spPr/>
        <p:txBody>
          <a:bodyPr/>
          <a:lstStyle>
            <a:lvl1pPr>
              <a:defRPr/>
            </a:lvl1pPr>
          </a:lstStyle>
          <a:p>
            <a:fld id="{8D88E10D-7CDA-4C2D-9AA9-2BCA5C3ECD95}" type="slidenum">
              <a:rPr lang="en-GB"/>
              <a:pPr/>
              <a:t>‹#›</a:t>
            </a:fld>
            <a:endParaRPr lang="en-GB"/>
          </a:p>
        </p:txBody>
      </p:sp>
    </p:spTree>
    <p:extLst>
      <p:ext uri="{BB962C8B-B14F-4D97-AF65-F5344CB8AC3E}">
        <p14:creationId xmlns:p14="http://schemas.microsoft.com/office/powerpoint/2010/main" val="18878519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355600" y="422275"/>
            <a:ext cx="4876800" cy="738188"/>
          </a:xfrm>
        </p:spPr>
        <p:txBody>
          <a:bodyPr/>
          <a:lstStyle/>
          <a:p>
            <a:r>
              <a:rPr lang="en-US" smtClean="0"/>
              <a:t>Click to edit Master title style</a:t>
            </a:r>
            <a:endParaRPr lang="en-GB"/>
          </a:p>
        </p:txBody>
      </p:sp>
      <p:sp>
        <p:nvSpPr>
          <p:cNvPr id="3" name="Text Placeholder 2"/>
          <p:cNvSpPr>
            <a:spLocks noGrp="1"/>
          </p:cNvSpPr>
          <p:nvPr>
            <p:ph type="body" sz="half" idx="1"/>
          </p:nvPr>
        </p:nvSpPr>
        <p:spPr>
          <a:xfrm>
            <a:off x="355600" y="1665288"/>
            <a:ext cx="4138613" cy="434975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quarter" idx="2"/>
          </p:nvPr>
        </p:nvSpPr>
        <p:spPr>
          <a:xfrm>
            <a:off x="4646613" y="1665288"/>
            <a:ext cx="4138612" cy="20986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Content Placeholder 4"/>
          <p:cNvSpPr>
            <a:spLocks noGrp="1"/>
          </p:cNvSpPr>
          <p:nvPr>
            <p:ph sz="quarter" idx="3"/>
          </p:nvPr>
        </p:nvSpPr>
        <p:spPr>
          <a:xfrm>
            <a:off x="4646613" y="3916363"/>
            <a:ext cx="4138612" cy="20986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Date Placeholder 5"/>
          <p:cNvSpPr>
            <a:spLocks noGrp="1"/>
          </p:cNvSpPr>
          <p:nvPr>
            <p:ph type="dt" sz="half" idx="10"/>
          </p:nvPr>
        </p:nvSpPr>
        <p:spPr>
          <a:xfrm>
            <a:off x="685800" y="6948488"/>
            <a:ext cx="1905000" cy="457200"/>
          </a:xfrm>
        </p:spPr>
        <p:txBody>
          <a:bodyPr/>
          <a:lstStyle>
            <a:lvl1pPr>
              <a:defRPr/>
            </a:lvl1pPr>
          </a:lstStyle>
          <a:p>
            <a:endParaRPr lang="en-GB"/>
          </a:p>
        </p:txBody>
      </p:sp>
      <p:sp>
        <p:nvSpPr>
          <p:cNvPr id="7" name="Footer Placeholder 6"/>
          <p:cNvSpPr>
            <a:spLocks noGrp="1"/>
          </p:cNvSpPr>
          <p:nvPr>
            <p:ph type="ftr" sz="quarter" idx="11"/>
          </p:nvPr>
        </p:nvSpPr>
        <p:spPr>
          <a:xfrm>
            <a:off x="3124200" y="6948488"/>
            <a:ext cx="2895600" cy="457200"/>
          </a:xfrm>
        </p:spPr>
        <p:txBody>
          <a:bodyPr/>
          <a:lstStyle>
            <a:lvl1pPr>
              <a:defRPr/>
            </a:lvl1pPr>
          </a:lstStyle>
          <a:p>
            <a:endParaRPr lang="en-GB"/>
          </a:p>
        </p:txBody>
      </p:sp>
      <p:sp>
        <p:nvSpPr>
          <p:cNvPr id="8" name="Slide Number Placeholder 7"/>
          <p:cNvSpPr>
            <a:spLocks noGrp="1"/>
          </p:cNvSpPr>
          <p:nvPr>
            <p:ph type="sldNum" sz="quarter" idx="12"/>
          </p:nvPr>
        </p:nvSpPr>
        <p:spPr>
          <a:xfrm>
            <a:off x="6553200" y="6948488"/>
            <a:ext cx="1905000" cy="457200"/>
          </a:xfrm>
        </p:spPr>
        <p:txBody>
          <a:bodyPr/>
          <a:lstStyle>
            <a:lvl1pPr>
              <a:defRPr/>
            </a:lvl1pPr>
          </a:lstStyle>
          <a:p>
            <a:fld id="{B68A4A54-D3E8-43A7-954F-3E2FAE077592}" type="slidenum">
              <a:rPr lang="en-GB"/>
              <a:pPr/>
              <a:t>‹#›</a:t>
            </a:fld>
            <a:endParaRPr lang="en-GB"/>
          </a:p>
        </p:txBody>
      </p:sp>
    </p:spTree>
    <p:extLst>
      <p:ext uri="{BB962C8B-B14F-4D97-AF65-F5344CB8AC3E}">
        <p14:creationId xmlns:p14="http://schemas.microsoft.com/office/powerpoint/2010/main" val="222245457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Chart" preserve="1">
  <p:cSld name="Title, Text and Chart">
    <p:spTree>
      <p:nvGrpSpPr>
        <p:cNvPr id="1" name=""/>
        <p:cNvGrpSpPr/>
        <p:nvPr/>
      </p:nvGrpSpPr>
      <p:grpSpPr>
        <a:xfrm>
          <a:off x="0" y="0"/>
          <a:ext cx="0" cy="0"/>
          <a:chOff x="0" y="0"/>
          <a:chExt cx="0" cy="0"/>
        </a:xfrm>
      </p:grpSpPr>
      <p:sp>
        <p:nvSpPr>
          <p:cNvPr id="2" name="Title 1"/>
          <p:cNvSpPr>
            <a:spLocks noGrp="1"/>
          </p:cNvSpPr>
          <p:nvPr>
            <p:ph type="title"/>
          </p:nvPr>
        </p:nvSpPr>
        <p:spPr>
          <a:xfrm>
            <a:off x="355600" y="422275"/>
            <a:ext cx="4876800" cy="738188"/>
          </a:xfrm>
        </p:spPr>
        <p:txBody>
          <a:bodyPr/>
          <a:lstStyle/>
          <a:p>
            <a:r>
              <a:rPr lang="en-US" smtClean="0"/>
              <a:t>Click to edit Master title style</a:t>
            </a:r>
            <a:endParaRPr lang="en-GB"/>
          </a:p>
        </p:txBody>
      </p:sp>
      <p:sp>
        <p:nvSpPr>
          <p:cNvPr id="3" name="Text Placeholder 2"/>
          <p:cNvSpPr>
            <a:spLocks noGrp="1"/>
          </p:cNvSpPr>
          <p:nvPr>
            <p:ph type="body" sz="half" idx="1"/>
          </p:nvPr>
        </p:nvSpPr>
        <p:spPr>
          <a:xfrm>
            <a:off x="355600" y="1665288"/>
            <a:ext cx="4138613" cy="434975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hart Placeholder 3"/>
          <p:cNvSpPr>
            <a:spLocks noGrp="1"/>
          </p:cNvSpPr>
          <p:nvPr>
            <p:ph type="chart" sz="half" idx="2"/>
          </p:nvPr>
        </p:nvSpPr>
        <p:spPr>
          <a:xfrm>
            <a:off x="4646613" y="1665288"/>
            <a:ext cx="4138612" cy="4349750"/>
          </a:xfrm>
        </p:spPr>
        <p:txBody>
          <a:bodyPr/>
          <a:lstStyle/>
          <a:p>
            <a:r>
              <a:rPr lang="en-US" smtClean="0"/>
              <a:t>Click icon to add chart</a:t>
            </a:r>
            <a:endParaRPr lang="en-GB"/>
          </a:p>
        </p:txBody>
      </p:sp>
      <p:sp>
        <p:nvSpPr>
          <p:cNvPr id="5" name="Date Placeholder 4"/>
          <p:cNvSpPr>
            <a:spLocks noGrp="1"/>
          </p:cNvSpPr>
          <p:nvPr>
            <p:ph type="dt" sz="half" idx="10"/>
          </p:nvPr>
        </p:nvSpPr>
        <p:spPr>
          <a:xfrm>
            <a:off x="685800" y="6948488"/>
            <a:ext cx="1905000" cy="457200"/>
          </a:xfrm>
        </p:spPr>
        <p:txBody>
          <a:bodyPr/>
          <a:lstStyle>
            <a:lvl1pPr>
              <a:defRPr/>
            </a:lvl1pPr>
          </a:lstStyle>
          <a:p>
            <a:endParaRPr lang="en-GB"/>
          </a:p>
        </p:txBody>
      </p:sp>
      <p:sp>
        <p:nvSpPr>
          <p:cNvPr id="6" name="Footer Placeholder 5"/>
          <p:cNvSpPr>
            <a:spLocks noGrp="1"/>
          </p:cNvSpPr>
          <p:nvPr>
            <p:ph type="ftr" sz="quarter" idx="11"/>
          </p:nvPr>
        </p:nvSpPr>
        <p:spPr>
          <a:xfrm>
            <a:off x="3124200" y="6948488"/>
            <a:ext cx="2895600" cy="457200"/>
          </a:xfrm>
        </p:spPr>
        <p:txBody>
          <a:bodyPr/>
          <a:lstStyle>
            <a:lvl1pPr>
              <a:defRPr/>
            </a:lvl1pPr>
          </a:lstStyle>
          <a:p>
            <a:endParaRPr lang="en-GB"/>
          </a:p>
        </p:txBody>
      </p:sp>
      <p:sp>
        <p:nvSpPr>
          <p:cNvPr id="7" name="Slide Number Placeholder 6"/>
          <p:cNvSpPr>
            <a:spLocks noGrp="1"/>
          </p:cNvSpPr>
          <p:nvPr>
            <p:ph type="sldNum" sz="quarter" idx="12"/>
          </p:nvPr>
        </p:nvSpPr>
        <p:spPr>
          <a:xfrm>
            <a:off x="6553200" y="6948488"/>
            <a:ext cx="1905000" cy="457200"/>
          </a:xfrm>
        </p:spPr>
        <p:txBody>
          <a:bodyPr/>
          <a:lstStyle>
            <a:lvl1pPr>
              <a:defRPr/>
            </a:lvl1pPr>
          </a:lstStyle>
          <a:p>
            <a:fld id="{B44BB305-D729-4F57-823D-80FB046FDAC3}" type="slidenum">
              <a:rPr lang="en-GB"/>
              <a:pPr/>
              <a:t>‹#›</a:t>
            </a:fld>
            <a:endParaRPr lang="en-GB"/>
          </a:p>
        </p:txBody>
      </p:sp>
    </p:spTree>
    <p:extLst>
      <p:ext uri="{BB962C8B-B14F-4D97-AF65-F5344CB8AC3E}">
        <p14:creationId xmlns:p14="http://schemas.microsoft.com/office/powerpoint/2010/main" val="228607823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355600" y="422275"/>
            <a:ext cx="4876800" cy="738188"/>
          </a:xfrm>
        </p:spPr>
        <p:txBody>
          <a:bodyPr/>
          <a:lstStyle/>
          <a:p>
            <a:r>
              <a:rPr lang="en-US" smtClean="0"/>
              <a:t>Click to edit Master title style</a:t>
            </a:r>
            <a:endParaRPr lang="en-GB"/>
          </a:p>
        </p:txBody>
      </p:sp>
      <p:sp>
        <p:nvSpPr>
          <p:cNvPr id="3" name="Table Placeholder 2"/>
          <p:cNvSpPr>
            <a:spLocks noGrp="1"/>
          </p:cNvSpPr>
          <p:nvPr>
            <p:ph type="tbl" idx="1"/>
          </p:nvPr>
        </p:nvSpPr>
        <p:spPr>
          <a:xfrm>
            <a:off x="355600" y="1665288"/>
            <a:ext cx="8429625" cy="4349750"/>
          </a:xfrm>
        </p:spPr>
        <p:txBody>
          <a:bodyPr/>
          <a:lstStyle/>
          <a:p>
            <a:r>
              <a:rPr lang="en-US" smtClean="0"/>
              <a:t>Click icon to add table</a:t>
            </a:r>
            <a:endParaRPr lang="en-GB"/>
          </a:p>
        </p:txBody>
      </p:sp>
      <p:sp>
        <p:nvSpPr>
          <p:cNvPr id="4" name="Date Placeholder 3"/>
          <p:cNvSpPr>
            <a:spLocks noGrp="1"/>
          </p:cNvSpPr>
          <p:nvPr>
            <p:ph type="dt" sz="half" idx="10"/>
          </p:nvPr>
        </p:nvSpPr>
        <p:spPr>
          <a:xfrm>
            <a:off x="685800" y="6948488"/>
            <a:ext cx="1905000" cy="457200"/>
          </a:xfrm>
        </p:spPr>
        <p:txBody>
          <a:bodyPr/>
          <a:lstStyle>
            <a:lvl1pPr>
              <a:defRPr/>
            </a:lvl1pPr>
          </a:lstStyle>
          <a:p>
            <a:endParaRPr lang="en-GB"/>
          </a:p>
        </p:txBody>
      </p:sp>
      <p:sp>
        <p:nvSpPr>
          <p:cNvPr id="5" name="Footer Placeholder 4"/>
          <p:cNvSpPr>
            <a:spLocks noGrp="1"/>
          </p:cNvSpPr>
          <p:nvPr>
            <p:ph type="ftr" sz="quarter" idx="11"/>
          </p:nvPr>
        </p:nvSpPr>
        <p:spPr>
          <a:xfrm>
            <a:off x="3124200" y="6948488"/>
            <a:ext cx="2895600" cy="457200"/>
          </a:xfrm>
        </p:spPr>
        <p:txBody>
          <a:bodyPr/>
          <a:lstStyle>
            <a:lvl1pPr>
              <a:defRPr/>
            </a:lvl1pPr>
          </a:lstStyle>
          <a:p>
            <a:endParaRPr lang="en-GB"/>
          </a:p>
        </p:txBody>
      </p:sp>
      <p:sp>
        <p:nvSpPr>
          <p:cNvPr id="6" name="Slide Number Placeholder 5"/>
          <p:cNvSpPr>
            <a:spLocks noGrp="1"/>
          </p:cNvSpPr>
          <p:nvPr>
            <p:ph type="sldNum" sz="quarter" idx="12"/>
          </p:nvPr>
        </p:nvSpPr>
        <p:spPr>
          <a:xfrm>
            <a:off x="6553200" y="6948488"/>
            <a:ext cx="1905000" cy="457200"/>
          </a:xfrm>
        </p:spPr>
        <p:txBody>
          <a:bodyPr/>
          <a:lstStyle>
            <a:lvl1pPr>
              <a:defRPr/>
            </a:lvl1pPr>
          </a:lstStyle>
          <a:p>
            <a:fld id="{54DC1C74-BFF0-4B4F-B6FE-389387570023}" type="slidenum">
              <a:rPr lang="en-GB"/>
              <a:pPr/>
              <a:t>‹#›</a:t>
            </a:fld>
            <a:endParaRPr lang="en-GB"/>
          </a:p>
        </p:txBody>
      </p:sp>
    </p:spTree>
    <p:extLst>
      <p:ext uri="{BB962C8B-B14F-4D97-AF65-F5344CB8AC3E}">
        <p14:creationId xmlns:p14="http://schemas.microsoft.com/office/powerpoint/2010/main" val="27537656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lvl1pPr>
              <a:defRPr/>
            </a:lvl1pPr>
          </a:lstStyle>
          <a:p>
            <a:endParaRPr lang="en-GB"/>
          </a:p>
        </p:txBody>
      </p:sp>
      <p:sp>
        <p:nvSpPr>
          <p:cNvPr id="5" name="Footer Placeholder 4"/>
          <p:cNvSpPr>
            <a:spLocks noGrp="1"/>
          </p:cNvSpPr>
          <p:nvPr>
            <p:ph type="ftr" sz="quarter" idx="11"/>
          </p:nvPr>
        </p:nvSpPr>
        <p:spPr/>
        <p:txBody>
          <a:bodyPr/>
          <a:lstStyle>
            <a:lvl1pPr>
              <a:defRPr/>
            </a:lvl1pPr>
          </a:lstStyle>
          <a:p>
            <a:endParaRPr lang="en-GB"/>
          </a:p>
        </p:txBody>
      </p:sp>
      <p:sp>
        <p:nvSpPr>
          <p:cNvPr id="6" name="Slide Number Placeholder 5"/>
          <p:cNvSpPr>
            <a:spLocks noGrp="1"/>
          </p:cNvSpPr>
          <p:nvPr>
            <p:ph type="sldNum" sz="quarter" idx="12"/>
          </p:nvPr>
        </p:nvSpPr>
        <p:spPr/>
        <p:txBody>
          <a:bodyPr/>
          <a:lstStyle>
            <a:lvl1pPr>
              <a:defRPr/>
            </a:lvl1pPr>
          </a:lstStyle>
          <a:p>
            <a:fld id="{B3E8EBBA-562B-4826-AF78-2FF7D33DB013}" type="slidenum">
              <a:rPr lang="en-GB"/>
              <a:pPr/>
              <a:t>‹#›</a:t>
            </a:fld>
            <a:endParaRPr lang="en-GB"/>
          </a:p>
        </p:txBody>
      </p:sp>
    </p:spTree>
    <p:extLst>
      <p:ext uri="{BB962C8B-B14F-4D97-AF65-F5344CB8AC3E}">
        <p14:creationId xmlns:p14="http://schemas.microsoft.com/office/powerpoint/2010/main" val="8583099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endParaRPr lang="en-GB"/>
          </a:p>
        </p:txBody>
      </p:sp>
      <p:sp>
        <p:nvSpPr>
          <p:cNvPr id="5" name="Footer Placeholder 4"/>
          <p:cNvSpPr>
            <a:spLocks noGrp="1"/>
          </p:cNvSpPr>
          <p:nvPr>
            <p:ph type="ftr" sz="quarter" idx="11"/>
          </p:nvPr>
        </p:nvSpPr>
        <p:spPr/>
        <p:txBody>
          <a:bodyPr/>
          <a:lstStyle>
            <a:lvl1pPr>
              <a:defRPr/>
            </a:lvl1pPr>
          </a:lstStyle>
          <a:p>
            <a:endParaRPr lang="en-GB"/>
          </a:p>
        </p:txBody>
      </p:sp>
      <p:sp>
        <p:nvSpPr>
          <p:cNvPr id="6" name="Slide Number Placeholder 5"/>
          <p:cNvSpPr>
            <a:spLocks noGrp="1"/>
          </p:cNvSpPr>
          <p:nvPr>
            <p:ph type="sldNum" sz="quarter" idx="12"/>
          </p:nvPr>
        </p:nvSpPr>
        <p:spPr/>
        <p:txBody>
          <a:bodyPr/>
          <a:lstStyle>
            <a:lvl1pPr>
              <a:defRPr/>
            </a:lvl1pPr>
          </a:lstStyle>
          <a:p>
            <a:fld id="{64594F6F-C775-440F-B441-CDC54141A185}" type="slidenum">
              <a:rPr lang="en-GB"/>
              <a:pPr/>
              <a:t>‹#›</a:t>
            </a:fld>
            <a:endParaRPr lang="en-GB"/>
          </a:p>
        </p:txBody>
      </p:sp>
    </p:spTree>
    <p:extLst>
      <p:ext uri="{BB962C8B-B14F-4D97-AF65-F5344CB8AC3E}">
        <p14:creationId xmlns:p14="http://schemas.microsoft.com/office/powerpoint/2010/main" val="333866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355600" y="1665288"/>
            <a:ext cx="4138613" cy="43497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4646613" y="1665288"/>
            <a:ext cx="4138612" cy="43497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lvl1pPr>
              <a:defRPr/>
            </a:lvl1pPr>
          </a:lstStyle>
          <a:p>
            <a:endParaRPr lang="en-GB"/>
          </a:p>
        </p:txBody>
      </p:sp>
      <p:sp>
        <p:nvSpPr>
          <p:cNvPr id="6" name="Footer Placeholder 5"/>
          <p:cNvSpPr>
            <a:spLocks noGrp="1"/>
          </p:cNvSpPr>
          <p:nvPr>
            <p:ph type="ftr" sz="quarter" idx="11"/>
          </p:nvPr>
        </p:nvSpPr>
        <p:spPr/>
        <p:txBody>
          <a:bodyPr/>
          <a:lstStyle>
            <a:lvl1pPr>
              <a:defRPr/>
            </a:lvl1pPr>
          </a:lstStyle>
          <a:p>
            <a:endParaRPr lang="en-GB"/>
          </a:p>
        </p:txBody>
      </p:sp>
      <p:sp>
        <p:nvSpPr>
          <p:cNvPr id="7" name="Slide Number Placeholder 6"/>
          <p:cNvSpPr>
            <a:spLocks noGrp="1"/>
          </p:cNvSpPr>
          <p:nvPr>
            <p:ph type="sldNum" sz="quarter" idx="12"/>
          </p:nvPr>
        </p:nvSpPr>
        <p:spPr/>
        <p:txBody>
          <a:bodyPr/>
          <a:lstStyle>
            <a:lvl1pPr>
              <a:defRPr/>
            </a:lvl1pPr>
          </a:lstStyle>
          <a:p>
            <a:fld id="{87761171-AE1F-4179-8653-77E523E5F40D}" type="slidenum">
              <a:rPr lang="en-GB"/>
              <a:pPr/>
              <a:t>‹#›</a:t>
            </a:fld>
            <a:endParaRPr lang="en-GB"/>
          </a:p>
        </p:txBody>
      </p:sp>
    </p:spTree>
    <p:extLst>
      <p:ext uri="{BB962C8B-B14F-4D97-AF65-F5344CB8AC3E}">
        <p14:creationId xmlns:p14="http://schemas.microsoft.com/office/powerpoint/2010/main" val="15660243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lvl1pPr>
              <a:defRPr/>
            </a:lvl1pPr>
          </a:lstStyle>
          <a:p>
            <a:endParaRPr lang="en-GB"/>
          </a:p>
        </p:txBody>
      </p:sp>
      <p:sp>
        <p:nvSpPr>
          <p:cNvPr id="8" name="Footer Placeholder 7"/>
          <p:cNvSpPr>
            <a:spLocks noGrp="1"/>
          </p:cNvSpPr>
          <p:nvPr>
            <p:ph type="ftr" sz="quarter" idx="11"/>
          </p:nvPr>
        </p:nvSpPr>
        <p:spPr/>
        <p:txBody>
          <a:bodyPr/>
          <a:lstStyle>
            <a:lvl1pPr>
              <a:defRPr/>
            </a:lvl1pPr>
          </a:lstStyle>
          <a:p>
            <a:endParaRPr lang="en-GB"/>
          </a:p>
        </p:txBody>
      </p:sp>
      <p:sp>
        <p:nvSpPr>
          <p:cNvPr id="9" name="Slide Number Placeholder 8"/>
          <p:cNvSpPr>
            <a:spLocks noGrp="1"/>
          </p:cNvSpPr>
          <p:nvPr>
            <p:ph type="sldNum" sz="quarter" idx="12"/>
          </p:nvPr>
        </p:nvSpPr>
        <p:spPr/>
        <p:txBody>
          <a:bodyPr/>
          <a:lstStyle>
            <a:lvl1pPr>
              <a:defRPr/>
            </a:lvl1pPr>
          </a:lstStyle>
          <a:p>
            <a:fld id="{6002F354-5C24-4145-837A-D5B1B0F99030}" type="slidenum">
              <a:rPr lang="en-GB"/>
              <a:pPr/>
              <a:t>‹#›</a:t>
            </a:fld>
            <a:endParaRPr lang="en-GB"/>
          </a:p>
        </p:txBody>
      </p:sp>
    </p:spTree>
    <p:extLst>
      <p:ext uri="{BB962C8B-B14F-4D97-AF65-F5344CB8AC3E}">
        <p14:creationId xmlns:p14="http://schemas.microsoft.com/office/powerpoint/2010/main" val="40766550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lvl1pPr>
              <a:defRPr/>
            </a:lvl1pPr>
          </a:lstStyle>
          <a:p>
            <a:endParaRPr lang="en-GB"/>
          </a:p>
        </p:txBody>
      </p:sp>
      <p:sp>
        <p:nvSpPr>
          <p:cNvPr id="4" name="Footer Placeholder 3"/>
          <p:cNvSpPr>
            <a:spLocks noGrp="1"/>
          </p:cNvSpPr>
          <p:nvPr>
            <p:ph type="ftr" sz="quarter" idx="11"/>
          </p:nvPr>
        </p:nvSpPr>
        <p:spPr/>
        <p:txBody>
          <a:bodyPr/>
          <a:lstStyle>
            <a:lvl1pPr>
              <a:defRPr/>
            </a:lvl1pPr>
          </a:lstStyle>
          <a:p>
            <a:endParaRPr lang="en-GB"/>
          </a:p>
        </p:txBody>
      </p:sp>
      <p:sp>
        <p:nvSpPr>
          <p:cNvPr id="5" name="Slide Number Placeholder 4"/>
          <p:cNvSpPr>
            <a:spLocks noGrp="1"/>
          </p:cNvSpPr>
          <p:nvPr>
            <p:ph type="sldNum" sz="quarter" idx="12"/>
          </p:nvPr>
        </p:nvSpPr>
        <p:spPr/>
        <p:txBody>
          <a:bodyPr/>
          <a:lstStyle>
            <a:lvl1pPr>
              <a:defRPr/>
            </a:lvl1pPr>
          </a:lstStyle>
          <a:p>
            <a:fld id="{B3B5C07E-DA7A-4F4A-9D1F-0A04CD510AD4}" type="slidenum">
              <a:rPr lang="en-GB"/>
              <a:pPr/>
              <a:t>‹#›</a:t>
            </a:fld>
            <a:endParaRPr lang="en-GB"/>
          </a:p>
        </p:txBody>
      </p:sp>
    </p:spTree>
    <p:extLst>
      <p:ext uri="{BB962C8B-B14F-4D97-AF65-F5344CB8AC3E}">
        <p14:creationId xmlns:p14="http://schemas.microsoft.com/office/powerpoint/2010/main" val="2474915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GB"/>
          </a:p>
        </p:txBody>
      </p:sp>
      <p:sp>
        <p:nvSpPr>
          <p:cNvPr id="3" name="Footer Placeholder 2"/>
          <p:cNvSpPr>
            <a:spLocks noGrp="1"/>
          </p:cNvSpPr>
          <p:nvPr>
            <p:ph type="ftr" sz="quarter" idx="11"/>
          </p:nvPr>
        </p:nvSpPr>
        <p:spPr/>
        <p:txBody>
          <a:bodyPr/>
          <a:lstStyle>
            <a:lvl1pPr>
              <a:defRPr/>
            </a:lvl1pPr>
          </a:lstStyle>
          <a:p>
            <a:endParaRPr lang="en-GB"/>
          </a:p>
        </p:txBody>
      </p:sp>
      <p:sp>
        <p:nvSpPr>
          <p:cNvPr id="4" name="Slide Number Placeholder 3"/>
          <p:cNvSpPr>
            <a:spLocks noGrp="1"/>
          </p:cNvSpPr>
          <p:nvPr>
            <p:ph type="sldNum" sz="quarter" idx="12"/>
          </p:nvPr>
        </p:nvSpPr>
        <p:spPr/>
        <p:txBody>
          <a:bodyPr/>
          <a:lstStyle>
            <a:lvl1pPr>
              <a:defRPr/>
            </a:lvl1pPr>
          </a:lstStyle>
          <a:p>
            <a:fld id="{C0AD90C8-AC50-40A4-B74F-E0ACB122BF3C}" type="slidenum">
              <a:rPr lang="en-GB"/>
              <a:pPr/>
              <a:t>‹#›</a:t>
            </a:fld>
            <a:endParaRPr lang="en-GB"/>
          </a:p>
        </p:txBody>
      </p:sp>
    </p:spTree>
    <p:extLst>
      <p:ext uri="{BB962C8B-B14F-4D97-AF65-F5344CB8AC3E}">
        <p14:creationId xmlns:p14="http://schemas.microsoft.com/office/powerpoint/2010/main" val="32778293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endParaRPr lang="en-GB"/>
          </a:p>
        </p:txBody>
      </p:sp>
      <p:sp>
        <p:nvSpPr>
          <p:cNvPr id="6" name="Footer Placeholder 5"/>
          <p:cNvSpPr>
            <a:spLocks noGrp="1"/>
          </p:cNvSpPr>
          <p:nvPr>
            <p:ph type="ftr" sz="quarter" idx="11"/>
          </p:nvPr>
        </p:nvSpPr>
        <p:spPr/>
        <p:txBody>
          <a:bodyPr/>
          <a:lstStyle>
            <a:lvl1pPr>
              <a:defRPr/>
            </a:lvl1pPr>
          </a:lstStyle>
          <a:p>
            <a:endParaRPr lang="en-GB"/>
          </a:p>
        </p:txBody>
      </p:sp>
      <p:sp>
        <p:nvSpPr>
          <p:cNvPr id="7" name="Slide Number Placeholder 6"/>
          <p:cNvSpPr>
            <a:spLocks noGrp="1"/>
          </p:cNvSpPr>
          <p:nvPr>
            <p:ph type="sldNum" sz="quarter" idx="12"/>
          </p:nvPr>
        </p:nvSpPr>
        <p:spPr/>
        <p:txBody>
          <a:bodyPr/>
          <a:lstStyle>
            <a:lvl1pPr>
              <a:defRPr/>
            </a:lvl1pPr>
          </a:lstStyle>
          <a:p>
            <a:fld id="{55A8256B-AC32-4643-B665-AEC846A116DC}" type="slidenum">
              <a:rPr lang="en-GB"/>
              <a:pPr/>
              <a:t>‹#›</a:t>
            </a:fld>
            <a:endParaRPr lang="en-GB"/>
          </a:p>
        </p:txBody>
      </p:sp>
    </p:spTree>
    <p:extLst>
      <p:ext uri="{BB962C8B-B14F-4D97-AF65-F5344CB8AC3E}">
        <p14:creationId xmlns:p14="http://schemas.microsoft.com/office/powerpoint/2010/main" val="6847177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GB"/>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endParaRPr lang="en-GB"/>
          </a:p>
        </p:txBody>
      </p:sp>
      <p:sp>
        <p:nvSpPr>
          <p:cNvPr id="6" name="Footer Placeholder 5"/>
          <p:cNvSpPr>
            <a:spLocks noGrp="1"/>
          </p:cNvSpPr>
          <p:nvPr>
            <p:ph type="ftr" sz="quarter" idx="11"/>
          </p:nvPr>
        </p:nvSpPr>
        <p:spPr/>
        <p:txBody>
          <a:bodyPr/>
          <a:lstStyle>
            <a:lvl1pPr>
              <a:defRPr/>
            </a:lvl1pPr>
          </a:lstStyle>
          <a:p>
            <a:endParaRPr lang="en-GB"/>
          </a:p>
        </p:txBody>
      </p:sp>
      <p:sp>
        <p:nvSpPr>
          <p:cNvPr id="7" name="Slide Number Placeholder 6"/>
          <p:cNvSpPr>
            <a:spLocks noGrp="1"/>
          </p:cNvSpPr>
          <p:nvPr>
            <p:ph type="sldNum" sz="quarter" idx="12"/>
          </p:nvPr>
        </p:nvSpPr>
        <p:spPr/>
        <p:txBody>
          <a:bodyPr/>
          <a:lstStyle>
            <a:lvl1pPr>
              <a:defRPr/>
            </a:lvl1pPr>
          </a:lstStyle>
          <a:p>
            <a:fld id="{DF8AABA6-4B5C-4033-9213-4F2D04F4DEFE}" type="slidenum">
              <a:rPr lang="en-GB"/>
              <a:pPr/>
              <a:t>‹#›</a:t>
            </a:fld>
            <a:endParaRPr lang="en-GB"/>
          </a:p>
        </p:txBody>
      </p:sp>
    </p:spTree>
    <p:extLst>
      <p:ext uri="{BB962C8B-B14F-4D97-AF65-F5344CB8AC3E}">
        <p14:creationId xmlns:p14="http://schemas.microsoft.com/office/powerpoint/2010/main" val="22525378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987" name="Rectangle 3"/>
          <p:cNvSpPr>
            <a:spLocks noChangeArrowheads="1"/>
          </p:cNvSpPr>
          <p:nvPr/>
        </p:nvSpPr>
        <p:spPr bwMode="ltGray">
          <a:xfrm>
            <a:off x="76200" y="76200"/>
            <a:ext cx="8991600" cy="1258888"/>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spcBef>
                <a:spcPct val="0"/>
              </a:spcBef>
            </a:pPr>
            <a:endParaRPr lang="en-US" sz="2400">
              <a:solidFill>
                <a:srgbClr val="8D010F"/>
              </a:solidFill>
              <a:latin typeface="Times" pitchFamily="18" charset="0"/>
            </a:endParaRPr>
          </a:p>
        </p:txBody>
      </p:sp>
      <p:pic>
        <p:nvPicPr>
          <p:cNvPr id="41995" name="Picture 11" descr="LeedsUniWhite"/>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6511925" y="441325"/>
            <a:ext cx="2274888" cy="647700"/>
          </a:xfrm>
          <a:prstGeom prst="rect">
            <a:avLst/>
          </a:prstGeom>
          <a:noFill/>
          <a:extLst>
            <a:ext uri="{909E8E84-426E-40DD-AFC4-6F175D3DCCD1}">
              <a14:hiddenFill xmlns:a14="http://schemas.microsoft.com/office/drawing/2010/main">
                <a:solidFill>
                  <a:srgbClr val="FFFFFF"/>
                </a:solidFill>
              </a14:hiddenFill>
            </a:ext>
          </a:extLst>
        </p:spPr>
      </p:pic>
      <p:sp>
        <p:nvSpPr>
          <p:cNvPr id="41986" name="Rectangle 2"/>
          <p:cNvSpPr>
            <a:spLocks noGrp="1" noChangeArrowheads="1"/>
          </p:cNvSpPr>
          <p:nvPr>
            <p:ph type="body" idx="1"/>
          </p:nvPr>
        </p:nvSpPr>
        <p:spPr bwMode="auto">
          <a:xfrm>
            <a:off x="355600" y="1665288"/>
            <a:ext cx="8429625" cy="4349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smtClean="0"/>
          </a:p>
        </p:txBody>
      </p:sp>
      <p:sp>
        <p:nvSpPr>
          <p:cNvPr id="41988" name="Rectangle 4"/>
          <p:cNvSpPr>
            <a:spLocks noGrp="1" noChangeArrowheads="1"/>
          </p:cNvSpPr>
          <p:nvPr>
            <p:ph type="title"/>
          </p:nvPr>
        </p:nvSpPr>
        <p:spPr bwMode="ltGray">
          <a:xfrm>
            <a:off x="355600" y="422275"/>
            <a:ext cx="4876800" cy="738188"/>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bodyPr>
          <a:lstStyle/>
          <a:p>
            <a:pPr lvl="0"/>
            <a:r>
              <a:rPr lang="en-US" smtClean="0"/>
              <a:t>Click to edit Master title style</a:t>
            </a:r>
            <a:endParaRPr lang="en-GB" smtClean="0"/>
          </a:p>
        </p:txBody>
      </p:sp>
      <p:sp>
        <p:nvSpPr>
          <p:cNvPr id="41989" name="Rectangle 5"/>
          <p:cNvSpPr>
            <a:spLocks noGrp="1" noChangeArrowheads="1"/>
          </p:cNvSpPr>
          <p:nvPr>
            <p:ph type="dt" sz="half" idx="2"/>
          </p:nvPr>
        </p:nvSpPr>
        <p:spPr bwMode="auto">
          <a:xfrm>
            <a:off x="685800" y="694848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spcBef>
                <a:spcPct val="0"/>
              </a:spcBef>
              <a:defRPr sz="1400">
                <a:latin typeface="Times" pitchFamily="18" charset="0"/>
              </a:defRPr>
            </a:lvl1pPr>
          </a:lstStyle>
          <a:p>
            <a:endParaRPr lang="en-GB"/>
          </a:p>
        </p:txBody>
      </p:sp>
      <p:sp>
        <p:nvSpPr>
          <p:cNvPr id="41990" name="Rectangle 6"/>
          <p:cNvSpPr>
            <a:spLocks noGrp="1" noChangeArrowheads="1"/>
          </p:cNvSpPr>
          <p:nvPr>
            <p:ph type="ftr" sz="quarter" idx="3"/>
          </p:nvPr>
        </p:nvSpPr>
        <p:spPr bwMode="auto">
          <a:xfrm>
            <a:off x="3124200" y="6948488"/>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0" hangingPunct="0">
              <a:spcBef>
                <a:spcPct val="0"/>
              </a:spcBef>
              <a:defRPr sz="1400">
                <a:latin typeface="Times" pitchFamily="18" charset="0"/>
              </a:defRPr>
            </a:lvl1pPr>
          </a:lstStyle>
          <a:p>
            <a:endParaRPr lang="en-GB"/>
          </a:p>
        </p:txBody>
      </p:sp>
      <p:sp>
        <p:nvSpPr>
          <p:cNvPr id="41991" name="Rectangle 7"/>
          <p:cNvSpPr>
            <a:spLocks noGrp="1" noChangeArrowheads="1"/>
          </p:cNvSpPr>
          <p:nvPr>
            <p:ph type="sldNum" sz="quarter" idx="4"/>
          </p:nvPr>
        </p:nvSpPr>
        <p:spPr bwMode="auto">
          <a:xfrm>
            <a:off x="6553200" y="694848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spcBef>
                <a:spcPct val="0"/>
              </a:spcBef>
              <a:defRPr sz="1400">
                <a:latin typeface="Times" pitchFamily="18" charset="0"/>
              </a:defRPr>
            </a:lvl1pPr>
          </a:lstStyle>
          <a:p>
            <a:fld id="{F2961B8E-53A4-4383-B25D-518C939DC920}" type="slidenum">
              <a:rPr lang="en-GB"/>
              <a:pPr/>
              <a:t>‹#›</a:t>
            </a:fld>
            <a:endParaRPr lang="en-GB"/>
          </a:p>
        </p:txBody>
      </p:sp>
      <p:sp>
        <p:nvSpPr>
          <p:cNvPr id="41994" name="Line 10"/>
          <p:cNvSpPr>
            <a:spLocks noChangeShapeType="1"/>
          </p:cNvSpPr>
          <p:nvPr/>
        </p:nvSpPr>
        <p:spPr bwMode="white">
          <a:xfrm>
            <a:off x="201613" y="1600200"/>
            <a:ext cx="8713787" cy="0"/>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Tree>
  </p:cSld>
  <p:clrMap bg1="lt1" tx1="dk1" bg2="lt2" tx2="dk2" accent1="accent1" accent2="accent2" accent3="accent3" accent4="accent4" accent5="accent5" accent6="accent6" hlink="hlink" folHlink="folHlink"/>
  <p:sldLayoutIdLst>
    <p:sldLayoutId id="2147483651"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 id="2147483660" r:id="rId10"/>
    <p:sldLayoutId id="2147483661" r:id="rId11"/>
    <p:sldLayoutId id="2147483662" r:id="rId12"/>
    <p:sldLayoutId id="2147483663" r:id="rId13"/>
    <p:sldLayoutId id="2147483664" r:id="rId14"/>
  </p:sldLayoutIdLst>
  <p:txStyles>
    <p:titleStyle>
      <a:lvl1pPr algn="l" rtl="0" eaLnBrk="1" fontAlgn="base" hangingPunct="1">
        <a:spcBef>
          <a:spcPct val="0"/>
        </a:spcBef>
        <a:spcAft>
          <a:spcPct val="0"/>
        </a:spcAft>
        <a:defRPr sz="2800">
          <a:solidFill>
            <a:schemeClr val="tx2"/>
          </a:solidFill>
          <a:latin typeface="+mj-lt"/>
          <a:ea typeface="+mj-ea"/>
          <a:cs typeface="+mj-cs"/>
        </a:defRPr>
      </a:lvl1pPr>
      <a:lvl2pPr algn="l" rtl="0" eaLnBrk="1" fontAlgn="base" hangingPunct="1">
        <a:spcBef>
          <a:spcPct val="0"/>
        </a:spcBef>
        <a:spcAft>
          <a:spcPct val="0"/>
        </a:spcAft>
        <a:defRPr sz="2800">
          <a:solidFill>
            <a:schemeClr val="tx2"/>
          </a:solidFill>
          <a:latin typeface="Arial" charset="0"/>
        </a:defRPr>
      </a:lvl2pPr>
      <a:lvl3pPr algn="l" rtl="0" eaLnBrk="1" fontAlgn="base" hangingPunct="1">
        <a:spcBef>
          <a:spcPct val="0"/>
        </a:spcBef>
        <a:spcAft>
          <a:spcPct val="0"/>
        </a:spcAft>
        <a:defRPr sz="2800">
          <a:solidFill>
            <a:schemeClr val="tx2"/>
          </a:solidFill>
          <a:latin typeface="Arial" charset="0"/>
        </a:defRPr>
      </a:lvl3pPr>
      <a:lvl4pPr algn="l" rtl="0" eaLnBrk="1" fontAlgn="base" hangingPunct="1">
        <a:spcBef>
          <a:spcPct val="0"/>
        </a:spcBef>
        <a:spcAft>
          <a:spcPct val="0"/>
        </a:spcAft>
        <a:defRPr sz="2800">
          <a:solidFill>
            <a:schemeClr val="tx2"/>
          </a:solidFill>
          <a:latin typeface="Arial" charset="0"/>
        </a:defRPr>
      </a:lvl4pPr>
      <a:lvl5pPr algn="l" rtl="0" eaLnBrk="1" fontAlgn="base" hangingPunct="1">
        <a:spcBef>
          <a:spcPct val="0"/>
        </a:spcBef>
        <a:spcAft>
          <a:spcPct val="0"/>
        </a:spcAft>
        <a:defRPr sz="2800">
          <a:solidFill>
            <a:schemeClr val="tx2"/>
          </a:solidFill>
          <a:latin typeface="Arial" charset="0"/>
        </a:defRPr>
      </a:lvl5pPr>
      <a:lvl6pPr marL="457200" algn="l" rtl="0" eaLnBrk="1" fontAlgn="base" hangingPunct="1">
        <a:spcBef>
          <a:spcPct val="0"/>
        </a:spcBef>
        <a:spcAft>
          <a:spcPct val="0"/>
        </a:spcAft>
        <a:defRPr sz="2800">
          <a:solidFill>
            <a:schemeClr val="tx2"/>
          </a:solidFill>
          <a:latin typeface="Arial" charset="0"/>
        </a:defRPr>
      </a:lvl6pPr>
      <a:lvl7pPr marL="914400" algn="l" rtl="0" eaLnBrk="1" fontAlgn="base" hangingPunct="1">
        <a:spcBef>
          <a:spcPct val="0"/>
        </a:spcBef>
        <a:spcAft>
          <a:spcPct val="0"/>
        </a:spcAft>
        <a:defRPr sz="2800">
          <a:solidFill>
            <a:schemeClr val="tx2"/>
          </a:solidFill>
          <a:latin typeface="Arial" charset="0"/>
        </a:defRPr>
      </a:lvl7pPr>
      <a:lvl8pPr marL="1371600" algn="l" rtl="0" eaLnBrk="1" fontAlgn="base" hangingPunct="1">
        <a:spcBef>
          <a:spcPct val="0"/>
        </a:spcBef>
        <a:spcAft>
          <a:spcPct val="0"/>
        </a:spcAft>
        <a:defRPr sz="2800">
          <a:solidFill>
            <a:schemeClr val="tx2"/>
          </a:solidFill>
          <a:latin typeface="Arial" charset="0"/>
        </a:defRPr>
      </a:lvl8pPr>
      <a:lvl9pPr marL="1828800" algn="l" rtl="0" eaLnBrk="1" fontAlgn="base" hangingPunct="1">
        <a:spcBef>
          <a:spcPct val="0"/>
        </a:spcBef>
        <a:spcAft>
          <a:spcPct val="0"/>
        </a:spcAft>
        <a:defRPr sz="2800">
          <a:solidFill>
            <a:schemeClr val="tx2"/>
          </a:solidFill>
          <a:latin typeface="Arial" charset="0"/>
        </a:defRPr>
      </a:lvl9pPr>
    </p:titleStyle>
    <p:bodyStyle>
      <a:lvl1pPr algn="l" rtl="0" eaLnBrk="1" fontAlgn="base" hangingPunct="1">
        <a:spcBef>
          <a:spcPct val="0"/>
        </a:spcBef>
        <a:spcAft>
          <a:spcPct val="40000"/>
        </a:spcAft>
        <a:defRPr sz="2400">
          <a:solidFill>
            <a:schemeClr val="tx1"/>
          </a:solidFill>
          <a:latin typeface="+mn-lt"/>
          <a:ea typeface="+mn-ea"/>
          <a:cs typeface="+mn-cs"/>
        </a:defRPr>
      </a:lvl1pPr>
      <a:lvl2pPr marL="271463" indent="-269875" algn="l" rtl="0" eaLnBrk="1" fontAlgn="base" hangingPunct="1">
        <a:spcBef>
          <a:spcPct val="0"/>
        </a:spcBef>
        <a:spcAft>
          <a:spcPct val="40000"/>
        </a:spcAft>
        <a:buChar char="•"/>
        <a:defRPr sz="2000">
          <a:solidFill>
            <a:schemeClr val="tx1"/>
          </a:solidFill>
          <a:latin typeface="+mn-lt"/>
        </a:defRPr>
      </a:lvl2pPr>
      <a:lvl3pPr marL="542925" indent="-269875" algn="l" rtl="0" eaLnBrk="1" fontAlgn="base" hangingPunct="1">
        <a:spcBef>
          <a:spcPct val="0"/>
        </a:spcBef>
        <a:spcAft>
          <a:spcPct val="40000"/>
        </a:spcAft>
        <a:buChar char="•"/>
        <a:defRPr sz="2000">
          <a:solidFill>
            <a:schemeClr val="tx1"/>
          </a:solidFill>
          <a:latin typeface="+mn-lt"/>
        </a:defRPr>
      </a:lvl3pPr>
      <a:lvl4pPr marL="809625" indent="-265113" algn="l" rtl="0" eaLnBrk="1" fontAlgn="base" hangingPunct="1">
        <a:spcBef>
          <a:spcPct val="0"/>
        </a:spcBef>
        <a:spcAft>
          <a:spcPct val="40000"/>
        </a:spcAft>
        <a:buChar char="•"/>
        <a:defRPr sz="2000">
          <a:solidFill>
            <a:schemeClr val="tx1"/>
          </a:solidFill>
          <a:latin typeface="+mn-lt"/>
        </a:defRPr>
      </a:lvl4pPr>
      <a:lvl5pPr marL="1081088" indent="-269875" algn="l" rtl="0" eaLnBrk="1" fontAlgn="base" hangingPunct="1">
        <a:spcBef>
          <a:spcPct val="0"/>
        </a:spcBef>
        <a:spcAft>
          <a:spcPct val="40000"/>
        </a:spcAft>
        <a:buChar char="•"/>
        <a:defRPr sz="2000">
          <a:solidFill>
            <a:schemeClr val="tx1"/>
          </a:solidFill>
          <a:latin typeface="+mn-lt"/>
        </a:defRPr>
      </a:lvl5pPr>
      <a:lvl6pPr marL="1538288" indent="-269875" algn="l" rtl="0" eaLnBrk="1" fontAlgn="base" hangingPunct="1">
        <a:spcBef>
          <a:spcPct val="0"/>
        </a:spcBef>
        <a:spcAft>
          <a:spcPct val="40000"/>
        </a:spcAft>
        <a:buChar char="•"/>
        <a:defRPr sz="2000">
          <a:solidFill>
            <a:schemeClr val="tx1"/>
          </a:solidFill>
          <a:latin typeface="+mn-lt"/>
        </a:defRPr>
      </a:lvl6pPr>
      <a:lvl7pPr marL="1995488" indent="-269875" algn="l" rtl="0" eaLnBrk="1" fontAlgn="base" hangingPunct="1">
        <a:spcBef>
          <a:spcPct val="0"/>
        </a:spcBef>
        <a:spcAft>
          <a:spcPct val="40000"/>
        </a:spcAft>
        <a:buChar char="•"/>
        <a:defRPr sz="2000">
          <a:solidFill>
            <a:schemeClr val="tx1"/>
          </a:solidFill>
          <a:latin typeface="+mn-lt"/>
        </a:defRPr>
      </a:lvl7pPr>
      <a:lvl8pPr marL="2452688" indent="-269875" algn="l" rtl="0" eaLnBrk="1" fontAlgn="base" hangingPunct="1">
        <a:spcBef>
          <a:spcPct val="0"/>
        </a:spcBef>
        <a:spcAft>
          <a:spcPct val="40000"/>
        </a:spcAft>
        <a:buChar char="•"/>
        <a:defRPr sz="2000">
          <a:solidFill>
            <a:schemeClr val="tx1"/>
          </a:solidFill>
          <a:latin typeface="+mn-lt"/>
        </a:defRPr>
      </a:lvl8pPr>
      <a:lvl9pPr marL="2909888" indent="-269875" algn="l" rtl="0" eaLnBrk="1" fontAlgn="base" hangingPunct="1">
        <a:spcBef>
          <a:spcPct val="0"/>
        </a:spcBef>
        <a:spcAft>
          <a:spcPct val="4000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24.emf"/><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45.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47.png"/></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54.png"/></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58.png"/></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1.png"/><Relationship Id="rId1" Type="http://schemas.openxmlformats.org/officeDocument/2006/relationships/slideLayout" Target="../slideLayouts/slideLayout14.xml"/><Relationship Id="rId4" Type="http://schemas.openxmlformats.org/officeDocument/2006/relationships/image" Target="../media/image67.png"/></Relationships>
</file>

<file path=ppt/slides/_rels/slide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4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1.png"/><Relationship Id="rId1" Type="http://schemas.openxmlformats.org/officeDocument/2006/relationships/slideLayout" Target="../slideLayouts/slideLayout14.xml"/><Relationship Id="rId4" Type="http://schemas.openxmlformats.org/officeDocument/2006/relationships/image" Target="../media/image70.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9.g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Rectangle 2"/>
          <p:cNvSpPr>
            <a:spLocks noChangeArrowheads="1"/>
          </p:cNvSpPr>
          <p:nvPr/>
        </p:nvSpPr>
        <p:spPr bwMode="ltGray">
          <a:xfrm>
            <a:off x="76200" y="76200"/>
            <a:ext cx="8991600" cy="670560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spcBef>
                <a:spcPct val="0"/>
              </a:spcBef>
            </a:pPr>
            <a:endParaRPr lang="en-US" sz="2400">
              <a:solidFill>
                <a:srgbClr val="8D010F"/>
              </a:solidFill>
              <a:latin typeface="Times" pitchFamily="18" charset="0"/>
            </a:endParaRPr>
          </a:p>
        </p:txBody>
      </p:sp>
      <p:pic>
        <p:nvPicPr>
          <p:cNvPr id="216067" name="Picture 3" descr="LeedsUniWhit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511925" y="441325"/>
            <a:ext cx="2274888" cy="647700"/>
          </a:xfrm>
          <a:prstGeom prst="rect">
            <a:avLst/>
          </a:prstGeom>
          <a:noFill/>
          <a:extLst>
            <a:ext uri="{909E8E84-426E-40DD-AFC4-6F175D3DCCD1}">
              <a14:hiddenFill xmlns:a14="http://schemas.microsoft.com/office/drawing/2010/main">
                <a:solidFill>
                  <a:srgbClr val="FFFFFF"/>
                </a:solidFill>
              </a14:hiddenFill>
            </a:ext>
          </a:extLst>
        </p:spPr>
      </p:pic>
      <p:sp>
        <p:nvSpPr>
          <p:cNvPr id="216068" name="Line 4"/>
          <p:cNvSpPr>
            <a:spLocks noChangeShapeType="1"/>
          </p:cNvSpPr>
          <p:nvPr/>
        </p:nvSpPr>
        <p:spPr bwMode="white">
          <a:xfrm>
            <a:off x="201613" y="1341438"/>
            <a:ext cx="8713787" cy="0"/>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216069" name="Text Box 5"/>
          <p:cNvSpPr txBox="1">
            <a:spLocks noChangeArrowheads="1"/>
          </p:cNvSpPr>
          <p:nvPr/>
        </p:nvSpPr>
        <p:spPr bwMode="ltGray">
          <a:xfrm>
            <a:off x="355600" y="420688"/>
            <a:ext cx="5800576" cy="7381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36000" anchor="b"/>
          <a:lstStyle/>
          <a:p>
            <a:pPr eaLnBrk="0" hangingPunct="0">
              <a:spcBef>
                <a:spcPct val="0"/>
              </a:spcBef>
            </a:pPr>
            <a:r>
              <a:rPr lang="en-GB" sz="2800" dirty="0">
                <a:solidFill>
                  <a:schemeClr val="bg1"/>
                </a:solidFill>
              </a:rPr>
              <a:t>School of </a:t>
            </a:r>
            <a:r>
              <a:rPr lang="en-GB" sz="2800" dirty="0" smtClean="0">
                <a:solidFill>
                  <a:schemeClr val="bg1"/>
                </a:solidFill>
              </a:rPr>
              <a:t>Physics and Astronomy</a:t>
            </a:r>
            <a:endParaRPr lang="en-GB" sz="2800" dirty="0">
              <a:solidFill>
                <a:schemeClr val="bg1"/>
              </a:solidFill>
            </a:endParaRPr>
          </a:p>
          <a:p>
            <a:pPr eaLnBrk="0" hangingPunct="0">
              <a:spcBef>
                <a:spcPct val="0"/>
              </a:spcBef>
            </a:pPr>
            <a:r>
              <a:rPr lang="en-GB" sz="1400" dirty="0" smtClean="0">
                <a:solidFill>
                  <a:schemeClr val="bg1"/>
                </a:solidFill>
              </a:rPr>
              <a:t>Faculty of Mathematics and Physical Sciences</a:t>
            </a:r>
            <a:endParaRPr lang="en-GB" sz="1400" dirty="0">
              <a:solidFill>
                <a:schemeClr val="bg1"/>
              </a:solidFill>
            </a:endParaRPr>
          </a:p>
        </p:txBody>
      </p:sp>
      <p:sp>
        <p:nvSpPr>
          <p:cNvPr id="216070" name="Rectangle 6"/>
          <p:cNvSpPr>
            <a:spLocks noGrp="1" noChangeArrowheads="1"/>
          </p:cNvSpPr>
          <p:nvPr>
            <p:ph type="ctrTitle"/>
          </p:nvPr>
        </p:nvSpPr>
        <p:spPr>
          <a:xfrm>
            <a:off x="349250" y="2565400"/>
            <a:ext cx="7772400" cy="553998"/>
          </a:xfrm>
          <a:solidFill>
            <a:schemeClr val="accent1"/>
          </a:solidFill>
        </p:spPr>
        <p:txBody>
          <a:bodyPr/>
          <a:lstStyle/>
          <a:p>
            <a:r>
              <a:rPr lang="en-GB" dirty="0" smtClean="0"/>
              <a:t>Penrose platter spin ices</a:t>
            </a:r>
            <a:endParaRPr lang="en-GB" dirty="0"/>
          </a:p>
        </p:txBody>
      </p:sp>
      <p:sp>
        <p:nvSpPr>
          <p:cNvPr id="216071" name="Rectangle 7"/>
          <p:cNvSpPr>
            <a:spLocks noGrp="1" noChangeArrowheads="1"/>
          </p:cNvSpPr>
          <p:nvPr>
            <p:ph type="subTitle" idx="1"/>
          </p:nvPr>
        </p:nvSpPr>
        <p:spPr>
          <a:xfrm>
            <a:off x="352425" y="3990975"/>
            <a:ext cx="5394325" cy="307777"/>
          </a:xfrm>
          <a:solidFill>
            <a:schemeClr val="accent1"/>
          </a:solidFill>
        </p:spPr>
        <p:txBody>
          <a:bodyPr>
            <a:spAutoFit/>
          </a:bodyPr>
          <a:lstStyle/>
          <a:p>
            <a:r>
              <a:rPr lang="en-GB" dirty="0" smtClean="0"/>
              <a:t>Masters defence presentation</a:t>
            </a:r>
            <a:endParaRPr lang="en-GB"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17090" name="Rectangle 2"/>
              <p:cNvSpPr>
                <a:spLocks noGrp="1" noChangeArrowheads="1"/>
              </p:cNvSpPr>
              <p:nvPr>
                <p:ph type="body" idx="1"/>
              </p:nvPr>
            </p:nvSpPr>
            <p:spPr>
              <a:xfrm>
                <a:off x="355600" y="1665288"/>
                <a:ext cx="6838950" cy="4349750"/>
              </a:xfrm>
            </p:spPr>
            <p:txBody>
              <a:bodyPr/>
              <a:lstStyle/>
              <a:p>
                <a:r>
                  <a:rPr lang="en-GB" dirty="0" smtClean="0">
                    <a:solidFill>
                      <a:schemeClr val="tx1"/>
                    </a:solidFill>
                    <a:latin typeface="+mn-lt"/>
                    <a:ea typeface="+mn-ea"/>
                    <a:cs typeface="+mn-cs"/>
                  </a:rPr>
                  <a:t>Create a configuration </a:t>
                </a:r>
                <a14:m>
                  <m:oMath xmlns:m="http://schemas.openxmlformats.org/officeDocument/2006/math">
                    <m:sSub>
                      <m:sSubPr>
                        <m:ctrlPr>
                          <a:rPr lang="en-GB" b="0" i="1" smtClean="0">
                            <a:solidFill>
                              <a:schemeClr val="tx1"/>
                            </a:solidFill>
                            <a:latin typeface="Cambria Math"/>
                            <a:ea typeface="+mn-ea"/>
                            <a:cs typeface="+mn-cs"/>
                          </a:rPr>
                        </m:ctrlPr>
                      </m:sSubPr>
                      <m:e>
                        <m:r>
                          <a:rPr lang="en-GB" b="0" i="1" smtClean="0">
                            <a:solidFill>
                              <a:schemeClr val="tx1"/>
                            </a:solidFill>
                            <a:latin typeface="Cambria Math"/>
                            <a:ea typeface="+mn-ea"/>
                            <a:cs typeface="+mn-cs"/>
                          </a:rPr>
                          <m:t>𝑞</m:t>
                        </m:r>
                      </m:e>
                      <m:sub>
                        <m:r>
                          <a:rPr lang="en-GB" b="0" i="1" smtClean="0">
                            <a:solidFill>
                              <a:schemeClr val="tx1"/>
                            </a:solidFill>
                            <a:latin typeface="Cambria Math"/>
                            <a:ea typeface="+mn-ea"/>
                            <a:cs typeface="+mn-cs"/>
                          </a:rPr>
                          <m:t>𝑁</m:t>
                        </m:r>
                      </m:sub>
                    </m:sSub>
                  </m:oMath>
                </a14:m>
                <a:r>
                  <a:rPr lang="en-GB" dirty="0" smtClean="0">
                    <a:solidFill>
                      <a:schemeClr val="tx1"/>
                    </a:solidFill>
                    <a:latin typeface="+mn-lt"/>
                    <a:ea typeface="+mn-ea"/>
                    <a:cs typeface="+mn-cs"/>
                  </a:rPr>
                  <a:t> calculate </a:t>
                </a:r>
                <a:r>
                  <a:rPr lang="en-GB" dirty="0">
                    <a:solidFill>
                      <a:schemeClr val="tx1"/>
                    </a:solidFill>
                    <a:latin typeface="+mn-lt"/>
                    <a:ea typeface="+mn-ea"/>
                    <a:cs typeface="+mn-cs"/>
                  </a:rPr>
                  <a:t>the energy associate with it </a:t>
                </a:r>
                <a14:m>
                  <m:oMath xmlns:m="http://schemas.openxmlformats.org/officeDocument/2006/math">
                    <m:r>
                      <a:rPr lang="en-GB" i="1" dirty="0" smtClean="0">
                        <a:solidFill>
                          <a:schemeClr val="tx1"/>
                        </a:solidFill>
                        <a:latin typeface="Cambria Math"/>
                        <a:ea typeface="+mn-ea"/>
                        <a:cs typeface="+mn-cs"/>
                      </a:rPr>
                      <m:t>𝑈</m:t>
                    </m:r>
                    <m:r>
                      <a:rPr lang="en-GB" i="1" dirty="0" smtClean="0">
                        <a:solidFill>
                          <a:schemeClr val="tx1"/>
                        </a:solidFill>
                        <a:latin typeface="Cambria Math"/>
                        <a:ea typeface="+mn-ea"/>
                        <a:cs typeface="+mn-cs"/>
                      </a:rPr>
                      <m:t>(</m:t>
                    </m:r>
                    <m:sSub>
                      <m:sSubPr>
                        <m:ctrlPr>
                          <a:rPr lang="en-GB" i="1" dirty="0" smtClean="0">
                            <a:solidFill>
                              <a:schemeClr val="tx1"/>
                            </a:solidFill>
                            <a:latin typeface="Cambria Math"/>
                            <a:ea typeface="+mn-ea"/>
                            <a:cs typeface="+mn-cs"/>
                          </a:rPr>
                        </m:ctrlPr>
                      </m:sSubPr>
                      <m:e>
                        <m:r>
                          <a:rPr lang="en-GB" b="0" i="1" dirty="0" smtClean="0">
                            <a:solidFill>
                              <a:schemeClr val="tx1"/>
                            </a:solidFill>
                            <a:latin typeface="Cambria Math"/>
                            <a:ea typeface="+mn-ea"/>
                            <a:cs typeface="+mn-cs"/>
                          </a:rPr>
                          <m:t>𝑞</m:t>
                        </m:r>
                      </m:e>
                      <m:sub>
                        <m:r>
                          <a:rPr lang="en-GB" b="0" i="1" dirty="0" smtClean="0">
                            <a:solidFill>
                              <a:schemeClr val="tx1"/>
                            </a:solidFill>
                            <a:latin typeface="Cambria Math"/>
                            <a:ea typeface="+mn-ea"/>
                            <a:cs typeface="+mn-cs"/>
                          </a:rPr>
                          <m:t>𝑁</m:t>
                        </m:r>
                      </m:sub>
                    </m:sSub>
                    <m:r>
                      <a:rPr lang="en-GB" b="0" i="1" dirty="0" smtClean="0">
                        <a:solidFill>
                          <a:schemeClr val="tx1"/>
                        </a:solidFill>
                        <a:latin typeface="Cambria Math"/>
                        <a:ea typeface="+mn-ea"/>
                        <a:cs typeface="+mn-cs"/>
                      </a:rPr>
                      <m:t>)</m:t>
                    </m:r>
                  </m:oMath>
                </a14:m>
                <a:r>
                  <a:rPr lang="en-GB" dirty="0">
                    <a:solidFill>
                      <a:schemeClr val="tx1"/>
                    </a:solidFill>
                    <a:latin typeface="+mn-lt"/>
                    <a:ea typeface="+mn-ea"/>
                    <a:cs typeface="+mn-cs"/>
                  </a:rPr>
                  <a:t>. </a:t>
                </a:r>
                <a:endParaRPr lang="en-GB" dirty="0" smtClean="0">
                  <a:solidFill>
                    <a:schemeClr val="tx1"/>
                  </a:solidFill>
                  <a:latin typeface="+mn-lt"/>
                  <a:ea typeface="+mn-ea"/>
                  <a:cs typeface="+mn-cs"/>
                </a:endParaRPr>
              </a:p>
              <a:p>
                <a:r>
                  <a:rPr lang="en-GB" dirty="0" smtClean="0">
                    <a:solidFill>
                      <a:schemeClr val="tx1"/>
                    </a:solidFill>
                    <a:latin typeface="+mn-lt"/>
                    <a:ea typeface="+mn-ea"/>
                    <a:cs typeface="+mn-cs"/>
                  </a:rPr>
                  <a:t>Modify the distribution by </a:t>
                </a:r>
                <a:r>
                  <a:rPr lang="en-GB" dirty="0">
                    <a:solidFill>
                      <a:schemeClr val="tx1"/>
                    </a:solidFill>
                    <a:latin typeface="+mn-lt"/>
                    <a:ea typeface="+mn-ea"/>
                    <a:cs typeface="+mn-cs"/>
                  </a:rPr>
                  <a:t>changing it in some fashion (in our case a dipole spin is flipped) to create a new distribution </a:t>
                </a:r>
                <a14:m>
                  <m:oMath xmlns:m="http://schemas.openxmlformats.org/officeDocument/2006/math">
                    <m:sSub>
                      <m:sSubPr>
                        <m:ctrlPr>
                          <a:rPr lang="en-GB" i="1" dirty="0" smtClean="0">
                            <a:solidFill>
                              <a:schemeClr val="tx1"/>
                            </a:solidFill>
                            <a:latin typeface="Cambria Math"/>
                            <a:ea typeface="+mn-ea"/>
                            <a:cs typeface="+mn-cs"/>
                          </a:rPr>
                        </m:ctrlPr>
                      </m:sSubPr>
                      <m:e>
                        <m:r>
                          <a:rPr lang="en-GB" b="0" i="1" dirty="0" smtClean="0">
                            <a:solidFill>
                              <a:schemeClr val="tx1"/>
                            </a:solidFill>
                            <a:latin typeface="Cambria Math"/>
                            <a:ea typeface="+mn-ea"/>
                            <a:cs typeface="+mn-cs"/>
                          </a:rPr>
                          <m:t>𝑞</m:t>
                        </m:r>
                      </m:e>
                      <m:sub>
                        <m:r>
                          <a:rPr lang="en-GB" b="0" i="1" dirty="0" smtClean="0">
                            <a:solidFill>
                              <a:schemeClr val="tx1"/>
                            </a:solidFill>
                            <a:latin typeface="Cambria Math"/>
                            <a:ea typeface="+mn-ea"/>
                            <a:cs typeface="+mn-cs"/>
                          </a:rPr>
                          <m:t>𝑀</m:t>
                        </m:r>
                      </m:sub>
                    </m:sSub>
                    <m:r>
                      <a:rPr lang="en-GB" i="1" dirty="0" smtClean="0">
                        <a:solidFill>
                          <a:schemeClr val="tx1"/>
                        </a:solidFill>
                        <a:latin typeface="Cambria Math"/>
                        <a:ea typeface="+mn-ea"/>
                        <a:cs typeface="+mn-cs"/>
                      </a:rPr>
                      <m:t> </m:t>
                    </m:r>
                  </m:oMath>
                </a14:m>
                <a:r>
                  <a:rPr lang="en-GB" dirty="0">
                    <a:solidFill>
                      <a:schemeClr val="tx1"/>
                    </a:solidFill>
                    <a:latin typeface="+mn-lt"/>
                    <a:ea typeface="+mn-ea"/>
                    <a:cs typeface="+mn-cs"/>
                  </a:rPr>
                  <a:t>and </a:t>
                </a:r>
                <a:r>
                  <a:rPr lang="en-GB" dirty="0" smtClean="0">
                    <a:solidFill>
                      <a:schemeClr val="tx1"/>
                    </a:solidFill>
                    <a:latin typeface="+mn-lt"/>
                    <a:ea typeface="+mn-ea"/>
                    <a:cs typeface="+mn-cs"/>
                  </a:rPr>
                  <a:t>associated energy </a:t>
                </a:r>
                <a14:m>
                  <m:oMath xmlns:m="http://schemas.openxmlformats.org/officeDocument/2006/math">
                    <m:r>
                      <a:rPr lang="en-GB" b="0" i="1" smtClean="0">
                        <a:solidFill>
                          <a:schemeClr val="tx1"/>
                        </a:solidFill>
                        <a:latin typeface="Cambria Math"/>
                        <a:ea typeface="+mn-ea"/>
                        <a:cs typeface="+mn-cs"/>
                      </a:rPr>
                      <m:t>𝑈</m:t>
                    </m:r>
                    <m:r>
                      <a:rPr lang="en-GB" b="0" i="1" smtClean="0">
                        <a:solidFill>
                          <a:schemeClr val="tx1"/>
                        </a:solidFill>
                        <a:latin typeface="Cambria Math"/>
                        <a:ea typeface="+mn-ea"/>
                        <a:cs typeface="+mn-cs"/>
                      </a:rPr>
                      <m:t>(</m:t>
                    </m:r>
                    <m:sSub>
                      <m:sSubPr>
                        <m:ctrlPr>
                          <a:rPr lang="en-GB" b="0" i="1" smtClean="0">
                            <a:solidFill>
                              <a:schemeClr val="tx1"/>
                            </a:solidFill>
                            <a:latin typeface="Cambria Math"/>
                            <a:ea typeface="+mn-ea"/>
                            <a:cs typeface="+mn-cs"/>
                          </a:rPr>
                        </m:ctrlPr>
                      </m:sSubPr>
                      <m:e>
                        <m:r>
                          <a:rPr lang="en-GB" b="0" i="1" smtClean="0">
                            <a:solidFill>
                              <a:schemeClr val="tx1"/>
                            </a:solidFill>
                            <a:latin typeface="Cambria Math"/>
                            <a:ea typeface="+mn-ea"/>
                            <a:cs typeface="+mn-cs"/>
                          </a:rPr>
                          <m:t>𝑞</m:t>
                        </m:r>
                      </m:e>
                      <m:sub>
                        <m:r>
                          <a:rPr lang="en-GB" b="0" i="1" smtClean="0">
                            <a:solidFill>
                              <a:schemeClr val="tx1"/>
                            </a:solidFill>
                            <a:latin typeface="Cambria Math"/>
                            <a:ea typeface="+mn-ea"/>
                            <a:cs typeface="+mn-cs"/>
                          </a:rPr>
                          <m:t>𝑀</m:t>
                        </m:r>
                      </m:sub>
                    </m:sSub>
                    <m:r>
                      <a:rPr lang="en-GB" b="0" i="1" smtClean="0">
                        <a:solidFill>
                          <a:schemeClr val="tx1"/>
                        </a:solidFill>
                        <a:latin typeface="Cambria Math"/>
                        <a:ea typeface="+mn-ea"/>
                        <a:cs typeface="+mn-cs"/>
                      </a:rPr>
                      <m:t>)</m:t>
                    </m:r>
                  </m:oMath>
                </a14:m>
                <a:r>
                  <a:rPr lang="en-GB" dirty="0" smtClean="0">
                    <a:solidFill>
                      <a:schemeClr val="tx1"/>
                    </a:solidFill>
                    <a:latin typeface="+mn-lt"/>
                    <a:ea typeface="+mn-ea"/>
                    <a:cs typeface="+mn-cs"/>
                  </a:rPr>
                  <a:t>. </a:t>
                </a:r>
              </a:p>
              <a:p>
                <a:r>
                  <a:rPr lang="en-GB" dirty="0" smtClean="0">
                    <a:solidFill>
                      <a:schemeClr val="tx1"/>
                    </a:solidFill>
                    <a:latin typeface="+mn-lt"/>
                    <a:ea typeface="+mn-ea"/>
                    <a:cs typeface="+mn-cs"/>
                  </a:rPr>
                  <a:t>The </a:t>
                </a:r>
                <a:r>
                  <a:rPr lang="en-GB" dirty="0">
                    <a:solidFill>
                      <a:schemeClr val="tx1"/>
                    </a:solidFill>
                    <a:latin typeface="+mn-lt"/>
                    <a:ea typeface="+mn-ea"/>
                    <a:cs typeface="+mn-cs"/>
                  </a:rPr>
                  <a:t>energy difference is then calculated </a:t>
                </a:r>
                <a14:m>
                  <m:oMath xmlns:m="http://schemas.openxmlformats.org/officeDocument/2006/math">
                    <m:r>
                      <a:rPr lang="en-GB" i="1" dirty="0" smtClean="0">
                        <a:solidFill>
                          <a:schemeClr val="tx1"/>
                        </a:solidFill>
                        <a:latin typeface="Cambria Math"/>
                        <a:ea typeface="+mn-ea"/>
                        <a:cs typeface="+mn-cs"/>
                      </a:rPr>
                      <m:t>𝑑𝐸</m:t>
                    </m:r>
                    <m:r>
                      <a:rPr lang="en-GB" i="1" dirty="0" smtClean="0">
                        <a:solidFill>
                          <a:schemeClr val="tx1"/>
                        </a:solidFill>
                        <a:latin typeface="Cambria Math"/>
                        <a:ea typeface="+mn-ea"/>
                        <a:cs typeface="+mn-cs"/>
                      </a:rPr>
                      <m:t>=</m:t>
                    </m:r>
                    <m:r>
                      <a:rPr lang="en-GB" i="1" dirty="0" smtClean="0">
                        <a:solidFill>
                          <a:schemeClr val="tx1"/>
                        </a:solidFill>
                        <a:latin typeface="Cambria Math"/>
                        <a:ea typeface="+mn-ea"/>
                        <a:cs typeface="+mn-cs"/>
                      </a:rPr>
                      <m:t>𝑈</m:t>
                    </m:r>
                    <m:r>
                      <a:rPr lang="en-GB" i="1" dirty="0" smtClean="0">
                        <a:solidFill>
                          <a:schemeClr val="tx1"/>
                        </a:solidFill>
                        <a:latin typeface="Cambria Math"/>
                        <a:ea typeface="+mn-ea"/>
                        <a:cs typeface="+mn-cs"/>
                      </a:rPr>
                      <m:t>(</m:t>
                    </m:r>
                    <m:sSub>
                      <m:sSubPr>
                        <m:ctrlPr>
                          <a:rPr lang="en-GB" i="1" dirty="0" smtClean="0">
                            <a:solidFill>
                              <a:schemeClr val="tx1"/>
                            </a:solidFill>
                            <a:latin typeface="Cambria Math"/>
                            <a:ea typeface="+mn-ea"/>
                            <a:cs typeface="+mn-cs"/>
                          </a:rPr>
                        </m:ctrlPr>
                      </m:sSubPr>
                      <m:e>
                        <m:r>
                          <a:rPr lang="en-GB" b="0" i="1" dirty="0" smtClean="0">
                            <a:solidFill>
                              <a:schemeClr val="tx1"/>
                            </a:solidFill>
                            <a:latin typeface="Cambria Math"/>
                            <a:ea typeface="+mn-ea"/>
                            <a:cs typeface="+mn-cs"/>
                          </a:rPr>
                          <m:t>𝑞</m:t>
                        </m:r>
                      </m:e>
                      <m:sub>
                        <m:r>
                          <a:rPr lang="en-GB" b="0" i="1" dirty="0" smtClean="0">
                            <a:solidFill>
                              <a:schemeClr val="tx1"/>
                            </a:solidFill>
                            <a:latin typeface="Cambria Math"/>
                            <a:ea typeface="+mn-ea"/>
                            <a:cs typeface="+mn-cs"/>
                          </a:rPr>
                          <m:t>𝑁</m:t>
                        </m:r>
                      </m:sub>
                    </m:sSub>
                    <m:r>
                      <a:rPr lang="en-GB" b="0" i="1" dirty="0" smtClean="0">
                        <a:solidFill>
                          <a:schemeClr val="tx1"/>
                        </a:solidFill>
                        <a:latin typeface="Cambria Math"/>
                        <a:ea typeface="+mn-ea"/>
                        <a:cs typeface="+mn-cs"/>
                      </a:rPr>
                      <m:t>)</m:t>
                    </m:r>
                  </m:oMath>
                </a14:m>
                <a:r>
                  <a:rPr lang="en-GB" dirty="0" smtClean="0">
                    <a:solidFill>
                      <a:schemeClr val="tx1"/>
                    </a:solidFill>
                    <a:latin typeface="+mn-lt"/>
                    <a:ea typeface="+mn-ea"/>
                    <a:cs typeface="+mn-cs"/>
                  </a:rPr>
                  <a:t>-</a:t>
                </a:r>
                <a14:m>
                  <m:oMath xmlns:m="http://schemas.openxmlformats.org/officeDocument/2006/math">
                    <m:r>
                      <a:rPr lang="en-GB" b="0" i="1" smtClean="0">
                        <a:solidFill>
                          <a:schemeClr val="tx1"/>
                        </a:solidFill>
                        <a:latin typeface="Cambria Math"/>
                        <a:ea typeface="+mn-ea"/>
                        <a:cs typeface="+mn-cs"/>
                      </a:rPr>
                      <m:t>𝑈</m:t>
                    </m:r>
                    <m:d>
                      <m:dPr>
                        <m:ctrlPr>
                          <a:rPr lang="en-GB" b="0" i="1" smtClean="0">
                            <a:solidFill>
                              <a:schemeClr val="tx1"/>
                            </a:solidFill>
                            <a:latin typeface="Cambria Math"/>
                            <a:ea typeface="+mn-ea"/>
                            <a:cs typeface="+mn-cs"/>
                          </a:rPr>
                        </m:ctrlPr>
                      </m:dPr>
                      <m:e>
                        <m:sSub>
                          <m:sSubPr>
                            <m:ctrlPr>
                              <a:rPr lang="en-GB" b="0" i="1" smtClean="0">
                                <a:solidFill>
                                  <a:schemeClr val="tx1"/>
                                </a:solidFill>
                                <a:latin typeface="Cambria Math"/>
                                <a:ea typeface="+mn-ea"/>
                                <a:cs typeface="+mn-cs"/>
                              </a:rPr>
                            </m:ctrlPr>
                          </m:sSubPr>
                          <m:e>
                            <m:r>
                              <a:rPr lang="en-GB" b="0" i="1" smtClean="0">
                                <a:solidFill>
                                  <a:schemeClr val="tx1"/>
                                </a:solidFill>
                                <a:latin typeface="Cambria Math"/>
                                <a:ea typeface="+mn-ea"/>
                                <a:cs typeface="+mn-cs"/>
                              </a:rPr>
                              <m:t>𝑞</m:t>
                            </m:r>
                          </m:e>
                          <m:sub>
                            <m:r>
                              <a:rPr lang="en-GB" b="0" i="1" smtClean="0">
                                <a:solidFill>
                                  <a:schemeClr val="tx1"/>
                                </a:solidFill>
                                <a:latin typeface="Cambria Math"/>
                                <a:ea typeface="+mn-ea"/>
                                <a:cs typeface="+mn-cs"/>
                              </a:rPr>
                              <m:t>𝑀</m:t>
                            </m:r>
                          </m:sub>
                        </m:sSub>
                      </m:e>
                    </m:d>
                    <m:r>
                      <a:rPr lang="en-GB" b="0" i="1" smtClean="0">
                        <a:solidFill>
                          <a:schemeClr val="tx1"/>
                        </a:solidFill>
                        <a:latin typeface="Cambria Math"/>
                        <a:ea typeface="+mn-ea"/>
                        <a:cs typeface="+mn-cs"/>
                      </a:rPr>
                      <m:t>.</m:t>
                    </m:r>
                  </m:oMath>
                </a14:m>
                <a:r>
                  <a:rPr lang="en-GB" dirty="0" smtClean="0">
                    <a:solidFill>
                      <a:schemeClr val="tx1"/>
                    </a:solidFill>
                    <a:latin typeface="+mn-lt"/>
                    <a:ea typeface="+mn-ea"/>
                    <a:cs typeface="+mn-cs"/>
                  </a:rPr>
                  <a:t> If </a:t>
                </a:r>
                <a:r>
                  <a:rPr lang="en-GB" dirty="0">
                    <a:solidFill>
                      <a:schemeClr val="tx1"/>
                    </a:solidFill>
                    <a:latin typeface="+mn-lt"/>
                    <a:ea typeface="+mn-ea"/>
                    <a:cs typeface="+mn-cs"/>
                  </a:rPr>
                  <a:t>the new state has lower configurational energy then it is accepted as the new configuration; else the state is conditionally accepted with an associated probability attributed to the Boltzmann factor </a:t>
                </a:r>
                <a14:m>
                  <m:oMath xmlns:m="http://schemas.openxmlformats.org/officeDocument/2006/math">
                    <m:r>
                      <a:rPr lang="en-GB" b="0" i="1" smtClean="0">
                        <a:solidFill>
                          <a:schemeClr val="tx1"/>
                        </a:solidFill>
                        <a:latin typeface="Cambria Math"/>
                        <a:ea typeface="+mn-ea"/>
                        <a:cs typeface="+mn-cs"/>
                      </a:rPr>
                      <m:t>𝑃</m:t>
                    </m:r>
                    <m:r>
                      <a:rPr lang="en-GB" b="0" i="1" smtClean="0">
                        <a:solidFill>
                          <a:schemeClr val="tx1"/>
                        </a:solidFill>
                        <a:latin typeface="Cambria Math"/>
                        <a:ea typeface="+mn-ea"/>
                        <a:cs typeface="+mn-cs"/>
                      </a:rPr>
                      <m:t>=</m:t>
                    </m:r>
                    <m:sSup>
                      <m:sSupPr>
                        <m:ctrlPr>
                          <a:rPr lang="en-GB" b="0" i="1" smtClean="0">
                            <a:solidFill>
                              <a:schemeClr val="tx1"/>
                            </a:solidFill>
                            <a:latin typeface="Cambria Math"/>
                            <a:ea typeface="+mn-ea"/>
                            <a:cs typeface="+mn-cs"/>
                          </a:rPr>
                        </m:ctrlPr>
                      </m:sSupPr>
                      <m:e>
                        <m:r>
                          <a:rPr lang="en-GB" b="0" i="1" smtClean="0">
                            <a:solidFill>
                              <a:schemeClr val="tx1"/>
                            </a:solidFill>
                            <a:latin typeface="Cambria Math"/>
                            <a:ea typeface="+mn-ea"/>
                            <a:cs typeface="+mn-cs"/>
                          </a:rPr>
                          <m:t>𝑒</m:t>
                        </m:r>
                      </m:e>
                      <m:sup>
                        <m:r>
                          <a:rPr lang="en-GB" b="0" i="1" smtClean="0">
                            <a:solidFill>
                              <a:schemeClr val="tx1"/>
                            </a:solidFill>
                            <a:latin typeface="Cambria Math"/>
                            <a:ea typeface="+mn-ea"/>
                            <a:cs typeface="+mn-cs"/>
                          </a:rPr>
                          <m:t>(</m:t>
                        </m:r>
                        <m:f>
                          <m:fPr>
                            <m:ctrlPr>
                              <a:rPr lang="en-GB" b="0" i="1" smtClean="0">
                                <a:solidFill>
                                  <a:schemeClr val="tx1"/>
                                </a:solidFill>
                                <a:latin typeface="Cambria Math"/>
                                <a:ea typeface="+mn-ea"/>
                                <a:cs typeface="+mn-cs"/>
                              </a:rPr>
                            </m:ctrlPr>
                          </m:fPr>
                          <m:num>
                            <m:r>
                              <a:rPr lang="en-GB" b="0" i="1" smtClean="0">
                                <a:solidFill>
                                  <a:schemeClr val="tx1"/>
                                </a:solidFill>
                                <a:latin typeface="Cambria Math"/>
                                <a:ea typeface="+mn-ea"/>
                                <a:cs typeface="+mn-cs"/>
                              </a:rPr>
                              <m:t>−</m:t>
                            </m:r>
                            <m:r>
                              <a:rPr lang="en-GB" b="0" i="1" smtClean="0">
                                <a:solidFill>
                                  <a:schemeClr val="tx1"/>
                                </a:solidFill>
                                <a:latin typeface="Cambria Math"/>
                                <a:ea typeface="+mn-ea"/>
                                <a:cs typeface="+mn-cs"/>
                              </a:rPr>
                              <m:t>𝑑𝐸</m:t>
                            </m:r>
                          </m:num>
                          <m:den>
                            <m:sSub>
                              <m:sSubPr>
                                <m:ctrlPr>
                                  <a:rPr lang="en-GB" b="0" i="1" smtClean="0">
                                    <a:solidFill>
                                      <a:schemeClr val="tx1"/>
                                    </a:solidFill>
                                    <a:latin typeface="Cambria Math"/>
                                    <a:ea typeface="+mn-ea"/>
                                    <a:cs typeface="+mn-cs"/>
                                  </a:rPr>
                                </m:ctrlPr>
                              </m:sSubPr>
                              <m:e>
                                <m:r>
                                  <a:rPr lang="en-GB" b="0" i="1" smtClean="0">
                                    <a:solidFill>
                                      <a:schemeClr val="tx1"/>
                                    </a:solidFill>
                                    <a:latin typeface="Cambria Math"/>
                                    <a:ea typeface="+mn-ea"/>
                                    <a:cs typeface="+mn-cs"/>
                                  </a:rPr>
                                  <m:t>𝑘</m:t>
                                </m:r>
                              </m:e>
                              <m:sub>
                                <m:r>
                                  <a:rPr lang="en-GB" b="0" i="1" smtClean="0">
                                    <a:solidFill>
                                      <a:schemeClr val="tx1"/>
                                    </a:solidFill>
                                    <a:latin typeface="Cambria Math"/>
                                    <a:ea typeface="+mn-ea"/>
                                    <a:cs typeface="+mn-cs"/>
                                  </a:rPr>
                                  <m:t>𝐵</m:t>
                                </m:r>
                              </m:sub>
                            </m:sSub>
                            <m:r>
                              <a:rPr lang="en-GB" b="0" i="1" smtClean="0">
                                <a:solidFill>
                                  <a:schemeClr val="tx1"/>
                                </a:solidFill>
                                <a:latin typeface="Cambria Math"/>
                                <a:ea typeface="+mn-ea"/>
                                <a:cs typeface="+mn-cs"/>
                              </a:rPr>
                              <m:t>𝑇</m:t>
                            </m:r>
                          </m:den>
                        </m:f>
                        <m:r>
                          <a:rPr lang="en-GB" b="0" i="1" smtClean="0">
                            <a:solidFill>
                              <a:schemeClr val="tx1"/>
                            </a:solidFill>
                            <a:latin typeface="Cambria Math"/>
                            <a:ea typeface="+mn-ea"/>
                            <a:cs typeface="+mn-cs"/>
                          </a:rPr>
                          <m:t>)</m:t>
                        </m:r>
                      </m:sup>
                    </m:sSup>
                  </m:oMath>
                </a14:m>
                <a:endParaRPr lang="en-GB" b="0" dirty="0" smtClean="0">
                  <a:solidFill>
                    <a:schemeClr val="tx1"/>
                  </a:solidFill>
                  <a:latin typeface="+mn-lt"/>
                  <a:ea typeface="+mn-ea"/>
                  <a:cs typeface="+mn-cs"/>
                </a:endParaRPr>
              </a:p>
              <a:p>
                <a:r>
                  <a:rPr lang="en-GB" dirty="0" smtClean="0">
                    <a:solidFill>
                      <a:schemeClr val="tx1"/>
                    </a:solidFill>
                    <a:latin typeface="+mn-lt"/>
                    <a:ea typeface="+mn-ea"/>
                    <a:cs typeface="+mn-cs"/>
                  </a:rPr>
                  <a:t>.</a:t>
                </a:r>
                <a:endParaRPr lang="en-GB" dirty="0"/>
              </a:p>
            </p:txBody>
          </p:sp>
        </mc:Choice>
        <mc:Fallback xmlns="">
          <p:sp>
            <p:nvSpPr>
              <p:cNvPr id="217090" name="Rectangle 2"/>
              <p:cNvSpPr>
                <a:spLocks noGrp="1" noRot="1" noChangeAspect="1" noMove="1" noResize="1" noEditPoints="1" noAdjustHandles="1" noChangeArrowheads="1" noChangeShapeType="1" noTextEdit="1"/>
              </p:cNvSpPr>
              <p:nvPr>
                <p:ph type="body" idx="1"/>
              </p:nvPr>
            </p:nvSpPr>
            <p:spPr>
              <a:xfrm>
                <a:off x="355600" y="1665288"/>
                <a:ext cx="6838950" cy="4349750"/>
              </a:xfrm>
              <a:blipFill rotWithShape="1">
                <a:blip r:embed="rId3"/>
                <a:stretch>
                  <a:fillRect l="-2674" t="-1961" r="-1426" b="-30392"/>
                </a:stretch>
              </a:blipFill>
            </p:spPr>
            <p:txBody>
              <a:bodyPr/>
              <a:lstStyle/>
              <a:p>
                <a:r>
                  <a:rPr lang="en-GB">
                    <a:noFill/>
                  </a:rPr>
                  <a:t> </a:t>
                </a:r>
              </a:p>
            </p:txBody>
          </p:sp>
        </mc:Fallback>
      </mc:AlternateContent>
      <p:grpSp>
        <p:nvGrpSpPr>
          <p:cNvPr id="217091" name="Group 3"/>
          <p:cNvGrpSpPr>
            <a:grpSpLocks/>
          </p:cNvGrpSpPr>
          <p:nvPr/>
        </p:nvGrpSpPr>
        <p:grpSpPr bwMode="auto">
          <a:xfrm>
            <a:off x="76200" y="76200"/>
            <a:ext cx="8991600" cy="1258888"/>
            <a:chOff x="48" y="48"/>
            <a:chExt cx="5664" cy="793"/>
          </a:xfrm>
        </p:grpSpPr>
        <p:sp>
          <p:nvSpPr>
            <p:cNvPr id="217092" name="Rectangle 4"/>
            <p:cNvSpPr>
              <a:spLocks noChangeArrowheads="1"/>
            </p:cNvSpPr>
            <p:nvPr/>
          </p:nvSpPr>
          <p:spPr bwMode="ltGray">
            <a:xfrm>
              <a:off x="48" y="48"/>
              <a:ext cx="5664" cy="793"/>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spcBef>
                  <a:spcPct val="0"/>
                </a:spcBef>
              </a:pPr>
              <a:endParaRPr lang="en-US" sz="2400">
                <a:solidFill>
                  <a:srgbClr val="8D010F"/>
                </a:solidFill>
                <a:latin typeface="Times" pitchFamily="18" charset="0"/>
              </a:endParaRPr>
            </a:p>
          </p:txBody>
        </p:sp>
        <p:pic>
          <p:nvPicPr>
            <p:cNvPr id="217093" name="Picture 5" descr="LeedsUniWhit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ltGray">
            <a:xfrm>
              <a:off x="4102" y="278"/>
              <a:ext cx="1433" cy="408"/>
            </a:xfrm>
            <a:prstGeom prst="rect">
              <a:avLst/>
            </a:prstGeom>
            <a:solidFill>
              <a:schemeClr val="accent1"/>
            </a:solidFill>
          </p:spPr>
        </p:pic>
      </p:grpSp>
      <p:sp>
        <p:nvSpPr>
          <p:cNvPr id="217094" name="Text Box 6"/>
          <p:cNvSpPr txBox="1">
            <a:spLocks noChangeArrowheads="1"/>
          </p:cNvSpPr>
          <p:nvPr/>
        </p:nvSpPr>
        <p:spPr bwMode="ltGray">
          <a:xfrm>
            <a:off x="355600" y="420688"/>
            <a:ext cx="4876800" cy="7381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36000" anchor="b"/>
          <a:lstStyle/>
          <a:p>
            <a:pPr eaLnBrk="0" hangingPunct="0">
              <a:spcBef>
                <a:spcPct val="0"/>
              </a:spcBef>
            </a:pPr>
            <a:r>
              <a:rPr lang="en-GB" sz="2800" dirty="0" smtClean="0">
                <a:solidFill>
                  <a:schemeClr val="bg1"/>
                </a:solidFill>
              </a:rPr>
              <a:t>Monte Carlo </a:t>
            </a:r>
            <a:r>
              <a:rPr lang="en-GB" sz="2800" dirty="0" smtClean="0">
                <a:solidFill>
                  <a:schemeClr val="bg1"/>
                </a:solidFill>
              </a:rPr>
              <a:t>Metropolis</a:t>
            </a:r>
            <a:endParaRPr lang="en-GB" sz="2800" dirty="0">
              <a:solidFill>
                <a:schemeClr val="bg1"/>
              </a:solidFill>
            </a:endParaRPr>
          </a:p>
        </p:txBody>
      </p:sp>
    </p:spTree>
    <p:extLst>
      <p:ext uri="{BB962C8B-B14F-4D97-AF65-F5344CB8AC3E}">
        <p14:creationId xmlns:p14="http://schemas.microsoft.com/office/powerpoint/2010/main" val="104810876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2941"/>
          <a:stretch/>
        </p:blipFill>
        <p:spPr bwMode="auto">
          <a:xfrm>
            <a:off x="6519490" y="4813790"/>
            <a:ext cx="2632670" cy="2041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17090" name="Rectangle 2"/>
          <p:cNvSpPr>
            <a:spLocks noGrp="1" noChangeArrowheads="1"/>
          </p:cNvSpPr>
          <p:nvPr>
            <p:ph type="body" idx="1"/>
          </p:nvPr>
        </p:nvSpPr>
        <p:spPr>
          <a:xfrm>
            <a:off x="76200" y="1484784"/>
            <a:ext cx="6838950" cy="4349750"/>
          </a:xfrm>
        </p:spPr>
        <p:txBody>
          <a:bodyPr/>
          <a:lstStyle/>
          <a:p>
            <a:r>
              <a:rPr lang="en-GB" dirty="0"/>
              <a:t>This equivalent to the probability associated with state N divided the </a:t>
            </a:r>
            <a:r>
              <a:rPr lang="en-GB" dirty="0" smtClean="0"/>
              <a:t>probability of </a:t>
            </a:r>
            <a:r>
              <a:rPr lang="en-GB" dirty="0"/>
              <a:t>state M. </a:t>
            </a:r>
            <a:endParaRPr lang="en-GB" dirty="0" smtClean="0"/>
          </a:p>
          <a:p>
            <a:r>
              <a:rPr lang="en-GB" dirty="0" smtClean="0"/>
              <a:t>If </a:t>
            </a:r>
            <a:r>
              <a:rPr lang="en-GB" dirty="0"/>
              <a:t>the energy difference of the two system states is zero, then the state is accepted with probability of unity. </a:t>
            </a:r>
            <a:endParaRPr lang="en-GB" dirty="0" smtClean="0"/>
          </a:p>
          <a:p>
            <a:r>
              <a:rPr lang="en-GB" dirty="0" smtClean="0"/>
              <a:t>Otherwise </a:t>
            </a:r>
            <a:r>
              <a:rPr lang="en-GB" dirty="0"/>
              <a:t>as the energy difference approaches infinity, the probability of acceptance approaches zero. </a:t>
            </a:r>
            <a:endParaRPr lang="en-GB" dirty="0" smtClean="0"/>
          </a:p>
          <a:p>
            <a:r>
              <a:rPr lang="en-GB" dirty="0" smtClean="0"/>
              <a:t>New </a:t>
            </a:r>
            <a:r>
              <a:rPr lang="en-GB" dirty="0"/>
              <a:t>configurations with lower energy will always be accepted. System states with greater but similar energy will likely be accepted. Local minima can be escaped as it is possible for the energy to </a:t>
            </a:r>
            <a:r>
              <a:rPr lang="en-GB" dirty="0" smtClean="0"/>
              <a:t>increase.</a:t>
            </a:r>
            <a:endParaRPr lang="en-GB" dirty="0"/>
          </a:p>
        </p:txBody>
      </p:sp>
      <p:grpSp>
        <p:nvGrpSpPr>
          <p:cNvPr id="217091" name="Group 3"/>
          <p:cNvGrpSpPr>
            <a:grpSpLocks/>
          </p:cNvGrpSpPr>
          <p:nvPr/>
        </p:nvGrpSpPr>
        <p:grpSpPr bwMode="auto">
          <a:xfrm>
            <a:off x="76200" y="76200"/>
            <a:ext cx="8991600" cy="1258888"/>
            <a:chOff x="48" y="48"/>
            <a:chExt cx="5664" cy="793"/>
          </a:xfrm>
        </p:grpSpPr>
        <p:sp>
          <p:nvSpPr>
            <p:cNvPr id="217092" name="Rectangle 4"/>
            <p:cNvSpPr>
              <a:spLocks noChangeArrowheads="1"/>
            </p:cNvSpPr>
            <p:nvPr/>
          </p:nvSpPr>
          <p:spPr bwMode="ltGray">
            <a:xfrm>
              <a:off x="48" y="48"/>
              <a:ext cx="5664" cy="793"/>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spcBef>
                  <a:spcPct val="0"/>
                </a:spcBef>
              </a:pPr>
              <a:endParaRPr lang="en-US" sz="2400">
                <a:solidFill>
                  <a:srgbClr val="8D010F"/>
                </a:solidFill>
                <a:latin typeface="Times" pitchFamily="18" charset="0"/>
              </a:endParaRPr>
            </a:p>
          </p:txBody>
        </p:sp>
        <p:pic>
          <p:nvPicPr>
            <p:cNvPr id="217093" name="Picture 5" descr="LeedsUniWhit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ltGray">
            <a:xfrm>
              <a:off x="4102" y="278"/>
              <a:ext cx="1433" cy="408"/>
            </a:xfrm>
            <a:prstGeom prst="rect">
              <a:avLst/>
            </a:prstGeom>
            <a:solidFill>
              <a:schemeClr val="accent1"/>
            </a:solidFill>
          </p:spPr>
        </p:pic>
      </p:grpSp>
      <p:sp>
        <p:nvSpPr>
          <p:cNvPr id="217094" name="Text Box 6"/>
          <p:cNvSpPr txBox="1">
            <a:spLocks noChangeArrowheads="1"/>
          </p:cNvSpPr>
          <p:nvPr/>
        </p:nvSpPr>
        <p:spPr bwMode="ltGray">
          <a:xfrm>
            <a:off x="355600" y="420688"/>
            <a:ext cx="4876800" cy="7381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36000" anchor="b"/>
          <a:lstStyle/>
          <a:p>
            <a:pPr eaLnBrk="0" hangingPunct="0">
              <a:spcBef>
                <a:spcPct val="0"/>
              </a:spcBef>
            </a:pPr>
            <a:r>
              <a:rPr lang="en-GB" sz="2800" dirty="0" smtClean="0">
                <a:solidFill>
                  <a:schemeClr val="bg1"/>
                </a:solidFill>
              </a:rPr>
              <a:t>Monte Carlo </a:t>
            </a:r>
            <a:r>
              <a:rPr lang="en-GB" sz="2800" dirty="0" smtClean="0">
                <a:solidFill>
                  <a:schemeClr val="bg1"/>
                </a:solidFill>
              </a:rPr>
              <a:t>Metropolis</a:t>
            </a:r>
            <a:endParaRPr lang="en-GB" sz="2800" dirty="0">
              <a:solidFill>
                <a:schemeClr val="bg1"/>
              </a:solidFill>
            </a:endParaRPr>
          </a:p>
        </p:txBody>
      </p:sp>
    </p:spTree>
    <p:extLst>
      <p:ext uri="{BB962C8B-B14F-4D97-AF65-F5344CB8AC3E}">
        <p14:creationId xmlns:p14="http://schemas.microsoft.com/office/powerpoint/2010/main" val="104810876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7091" name="Group 3"/>
          <p:cNvGrpSpPr>
            <a:grpSpLocks/>
          </p:cNvGrpSpPr>
          <p:nvPr/>
        </p:nvGrpSpPr>
        <p:grpSpPr bwMode="auto">
          <a:xfrm>
            <a:off x="76200" y="76200"/>
            <a:ext cx="8991600" cy="1258888"/>
            <a:chOff x="48" y="48"/>
            <a:chExt cx="5664" cy="793"/>
          </a:xfrm>
        </p:grpSpPr>
        <p:sp>
          <p:nvSpPr>
            <p:cNvPr id="217092" name="Rectangle 4"/>
            <p:cNvSpPr>
              <a:spLocks noChangeArrowheads="1"/>
            </p:cNvSpPr>
            <p:nvPr/>
          </p:nvSpPr>
          <p:spPr bwMode="ltGray">
            <a:xfrm>
              <a:off x="48" y="48"/>
              <a:ext cx="5664" cy="793"/>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spcBef>
                  <a:spcPct val="0"/>
                </a:spcBef>
              </a:pPr>
              <a:endParaRPr lang="en-US" sz="2400">
                <a:solidFill>
                  <a:srgbClr val="8D010F"/>
                </a:solidFill>
                <a:latin typeface="Times" pitchFamily="18" charset="0"/>
              </a:endParaRPr>
            </a:p>
          </p:txBody>
        </p:sp>
        <p:pic>
          <p:nvPicPr>
            <p:cNvPr id="217093" name="Picture 5" descr="LeedsUniWhit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ltGray">
            <a:xfrm>
              <a:off x="4102" y="278"/>
              <a:ext cx="1433" cy="408"/>
            </a:xfrm>
            <a:prstGeom prst="rect">
              <a:avLst/>
            </a:prstGeom>
            <a:solidFill>
              <a:schemeClr val="accent1"/>
            </a:solidFill>
          </p:spPr>
        </p:pic>
      </p:grpSp>
      <p:sp>
        <p:nvSpPr>
          <p:cNvPr id="217094" name="Text Box 6"/>
          <p:cNvSpPr txBox="1">
            <a:spLocks noChangeArrowheads="1"/>
          </p:cNvSpPr>
          <p:nvPr/>
        </p:nvSpPr>
        <p:spPr bwMode="ltGray">
          <a:xfrm>
            <a:off x="355600" y="420688"/>
            <a:ext cx="4876800" cy="7381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36000" anchor="b"/>
          <a:lstStyle/>
          <a:p>
            <a:pPr eaLnBrk="0" hangingPunct="0">
              <a:spcBef>
                <a:spcPct val="0"/>
              </a:spcBef>
            </a:pPr>
            <a:r>
              <a:rPr lang="en-GB" sz="2800" dirty="0" smtClean="0">
                <a:solidFill>
                  <a:schemeClr val="bg1"/>
                </a:solidFill>
              </a:rPr>
              <a:t>Discretisation</a:t>
            </a:r>
            <a:endParaRPr lang="en-GB" sz="2800" dirty="0">
              <a:solidFill>
                <a:schemeClr val="bg1"/>
              </a:solidFill>
            </a:endParaRPr>
          </a:p>
        </p:txBody>
      </p:sp>
      <p:pic>
        <p:nvPicPr>
          <p:cNvPr id="240642" name="Picture 2" descr="E:\NewGDRIVE\Google Drive\jonny work\final report\thesis\nano-island.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30115" y="2420888"/>
            <a:ext cx="5883769" cy="25016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810876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7091" name="Group 3"/>
          <p:cNvGrpSpPr>
            <a:grpSpLocks/>
          </p:cNvGrpSpPr>
          <p:nvPr/>
        </p:nvGrpSpPr>
        <p:grpSpPr bwMode="auto">
          <a:xfrm>
            <a:off x="76200" y="76200"/>
            <a:ext cx="8991600" cy="1258888"/>
            <a:chOff x="48" y="48"/>
            <a:chExt cx="5664" cy="793"/>
          </a:xfrm>
        </p:grpSpPr>
        <p:sp>
          <p:nvSpPr>
            <p:cNvPr id="217092" name="Rectangle 4"/>
            <p:cNvSpPr>
              <a:spLocks noChangeArrowheads="1"/>
            </p:cNvSpPr>
            <p:nvPr/>
          </p:nvSpPr>
          <p:spPr bwMode="ltGray">
            <a:xfrm>
              <a:off x="48" y="48"/>
              <a:ext cx="5664" cy="793"/>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spcBef>
                  <a:spcPct val="0"/>
                </a:spcBef>
              </a:pPr>
              <a:endParaRPr lang="en-US" sz="2400">
                <a:solidFill>
                  <a:srgbClr val="8D010F"/>
                </a:solidFill>
                <a:latin typeface="Times" pitchFamily="18" charset="0"/>
              </a:endParaRPr>
            </a:p>
          </p:txBody>
        </p:sp>
        <p:pic>
          <p:nvPicPr>
            <p:cNvPr id="217093" name="Picture 5" descr="LeedsUniWhit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ltGray">
            <a:xfrm>
              <a:off x="4102" y="278"/>
              <a:ext cx="1433" cy="408"/>
            </a:xfrm>
            <a:prstGeom prst="rect">
              <a:avLst/>
            </a:prstGeom>
            <a:solidFill>
              <a:schemeClr val="accent1"/>
            </a:solidFill>
          </p:spPr>
        </p:pic>
      </p:grpSp>
      <p:sp>
        <p:nvSpPr>
          <p:cNvPr id="217094" name="Text Box 6"/>
          <p:cNvSpPr txBox="1">
            <a:spLocks noChangeArrowheads="1"/>
          </p:cNvSpPr>
          <p:nvPr/>
        </p:nvSpPr>
        <p:spPr bwMode="ltGray">
          <a:xfrm>
            <a:off x="355600" y="420688"/>
            <a:ext cx="4876800" cy="7381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36000" anchor="b"/>
          <a:lstStyle/>
          <a:p>
            <a:pPr eaLnBrk="0" hangingPunct="0">
              <a:spcBef>
                <a:spcPct val="0"/>
              </a:spcBef>
            </a:pPr>
            <a:r>
              <a:rPr lang="en-GB" sz="2800" dirty="0" smtClean="0">
                <a:solidFill>
                  <a:schemeClr val="bg1"/>
                </a:solidFill>
              </a:rPr>
              <a:t>Hamiltonian</a:t>
            </a:r>
            <a:endParaRPr lang="en-GB" sz="2800" dirty="0">
              <a:solidFill>
                <a:schemeClr val="bg1"/>
              </a:solidFill>
            </a:endParaRPr>
          </a:p>
        </p:txBody>
      </p:sp>
      <p:pic>
        <p:nvPicPr>
          <p:cNvPr id="24269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94000" y="1628800"/>
            <a:ext cx="384810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2691" name="Picture 3" descr="E:\NewGDRIVE\Google Drive\jonny work\final report\thesis\momentsdiagram.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31840" y="2492896"/>
            <a:ext cx="2990850" cy="1085850"/>
          </a:xfrm>
          <a:prstGeom prst="rect">
            <a:avLst/>
          </a:prstGeom>
          <a:noFill/>
          <a:extLst>
            <a:ext uri="{909E8E84-426E-40DD-AFC4-6F175D3DCCD1}">
              <a14:hiddenFill xmlns:a14="http://schemas.microsoft.com/office/drawing/2010/main">
                <a:solidFill>
                  <a:srgbClr val="FFFFFF"/>
                </a:solidFill>
              </a14:hiddenFill>
            </a:ext>
          </a:extLst>
        </p:spPr>
      </p:pic>
      <p:pic>
        <p:nvPicPr>
          <p:cNvPr id="242692"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89187" y="4437112"/>
            <a:ext cx="4657725" cy="657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2693" name="Picture 5"/>
          <p:cNvPicPr>
            <a:picLocks noChangeAspect="1" noChangeArrowheads="1"/>
          </p:cNvPicPr>
          <p:nvPr/>
        </p:nvPicPr>
        <p:blipFill rotWithShape="1">
          <a:blip r:embed="rId7">
            <a:extLst>
              <a:ext uri="{28A0092B-C50C-407E-A947-70E740481C1C}">
                <a14:useLocalDpi xmlns:a14="http://schemas.microsoft.com/office/drawing/2010/main" val="0"/>
              </a:ext>
            </a:extLst>
          </a:blip>
          <a:srcRect/>
          <a:stretch/>
        </p:blipFill>
        <p:spPr bwMode="auto">
          <a:xfrm>
            <a:off x="3838574" y="3861048"/>
            <a:ext cx="14668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0" y="5719227"/>
            <a:ext cx="4293355" cy="1138773"/>
          </a:xfrm>
          <a:prstGeom prst="rect">
            <a:avLst/>
          </a:prstGeom>
          <a:noFill/>
        </p:spPr>
        <p:txBody>
          <a:bodyPr wrap="none" rtlCol="0">
            <a:spAutoFit/>
          </a:bodyPr>
          <a:lstStyle/>
          <a:p>
            <a:r>
              <a:rPr lang="en-GB" dirty="0"/>
              <a:t>Norberto </a:t>
            </a:r>
            <a:r>
              <a:rPr lang="en-GB" dirty="0" err="1" smtClean="0"/>
              <a:t>Majlis</a:t>
            </a:r>
            <a:r>
              <a:rPr lang="en-GB" dirty="0" smtClean="0"/>
              <a:t>,</a:t>
            </a:r>
            <a:endParaRPr lang="en-GB" dirty="0"/>
          </a:p>
          <a:p>
            <a:r>
              <a:rPr lang="en-GB" dirty="0" smtClean="0"/>
              <a:t>The </a:t>
            </a:r>
            <a:r>
              <a:rPr lang="en-GB" dirty="0"/>
              <a:t>Quantum Theory of </a:t>
            </a:r>
            <a:r>
              <a:rPr lang="en-GB" dirty="0" smtClean="0"/>
              <a:t>Magnetism,</a:t>
            </a:r>
          </a:p>
          <a:p>
            <a:r>
              <a:rPr lang="en-GB" dirty="0" smtClean="0"/>
              <a:t>2007</a:t>
            </a:r>
            <a:endParaRPr lang="en-GB" dirty="0"/>
          </a:p>
        </p:txBody>
      </p:sp>
    </p:spTree>
    <p:extLst>
      <p:ext uri="{BB962C8B-B14F-4D97-AF65-F5344CB8AC3E}">
        <p14:creationId xmlns:p14="http://schemas.microsoft.com/office/powerpoint/2010/main" val="390461215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7091" name="Group 3"/>
          <p:cNvGrpSpPr>
            <a:grpSpLocks/>
          </p:cNvGrpSpPr>
          <p:nvPr/>
        </p:nvGrpSpPr>
        <p:grpSpPr bwMode="auto">
          <a:xfrm>
            <a:off x="76200" y="76200"/>
            <a:ext cx="8991600" cy="1258888"/>
            <a:chOff x="48" y="48"/>
            <a:chExt cx="5664" cy="793"/>
          </a:xfrm>
        </p:grpSpPr>
        <p:sp>
          <p:nvSpPr>
            <p:cNvPr id="217092" name="Rectangle 4"/>
            <p:cNvSpPr>
              <a:spLocks noChangeArrowheads="1"/>
            </p:cNvSpPr>
            <p:nvPr/>
          </p:nvSpPr>
          <p:spPr bwMode="ltGray">
            <a:xfrm>
              <a:off x="48" y="48"/>
              <a:ext cx="5664" cy="793"/>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spcBef>
                  <a:spcPct val="0"/>
                </a:spcBef>
              </a:pPr>
              <a:endParaRPr lang="en-US" sz="2400">
                <a:solidFill>
                  <a:srgbClr val="8D010F"/>
                </a:solidFill>
                <a:latin typeface="Times" pitchFamily="18" charset="0"/>
              </a:endParaRPr>
            </a:p>
          </p:txBody>
        </p:sp>
        <p:pic>
          <p:nvPicPr>
            <p:cNvPr id="217093" name="Picture 5" descr="LeedsUniWhit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ltGray">
            <a:xfrm>
              <a:off x="4102" y="278"/>
              <a:ext cx="1433" cy="408"/>
            </a:xfrm>
            <a:prstGeom prst="rect">
              <a:avLst/>
            </a:prstGeom>
            <a:solidFill>
              <a:schemeClr val="accent1"/>
            </a:solidFill>
          </p:spPr>
        </p:pic>
      </p:grpSp>
      <p:sp>
        <p:nvSpPr>
          <p:cNvPr id="217094" name="Text Box 6"/>
          <p:cNvSpPr txBox="1">
            <a:spLocks noChangeArrowheads="1"/>
          </p:cNvSpPr>
          <p:nvPr/>
        </p:nvSpPr>
        <p:spPr bwMode="ltGray">
          <a:xfrm>
            <a:off x="355600" y="420688"/>
            <a:ext cx="4876800" cy="7381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36000" anchor="b"/>
          <a:lstStyle/>
          <a:p>
            <a:pPr eaLnBrk="0" hangingPunct="0">
              <a:spcBef>
                <a:spcPct val="0"/>
              </a:spcBef>
            </a:pPr>
            <a:r>
              <a:rPr lang="en-GB" sz="2800" dirty="0" smtClean="0">
                <a:solidFill>
                  <a:schemeClr val="bg1"/>
                </a:solidFill>
              </a:rPr>
              <a:t>Temperature/Energy scale</a:t>
            </a:r>
          </a:p>
          <a:p>
            <a:pPr eaLnBrk="0" hangingPunct="0">
              <a:spcBef>
                <a:spcPct val="0"/>
              </a:spcBef>
            </a:pPr>
            <a:r>
              <a:rPr lang="en-GB" sz="1400" dirty="0" smtClean="0">
                <a:solidFill>
                  <a:schemeClr val="bg1"/>
                </a:solidFill>
              </a:rPr>
              <a:t>High temperature distribution.</a:t>
            </a:r>
            <a:endParaRPr lang="en-GB" sz="1400" dirty="0">
              <a:solidFill>
                <a:schemeClr val="bg1"/>
              </a:solidFill>
            </a:endParaRPr>
          </a:p>
        </p:txBody>
      </p:sp>
      <p:pic>
        <p:nvPicPr>
          <p:cNvPr id="11" name="Picture 4"/>
          <p:cNvPicPr>
            <a:picLocks noChangeAspect="1" noChangeArrowheads="1"/>
          </p:cNvPicPr>
          <p:nvPr/>
        </p:nvPicPr>
        <p:blipFill rotWithShape="1">
          <a:blip r:embed="rId4">
            <a:extLst>
              <a:ext uri="{28A0092B-C50C-407E-A947-70E740481C1C}">
                <a14:useLocalDpi xmlns:a14="http://schemas.microsoft.com/office/drawing/2010/main" val="0"/>
              </a:ext>
            </a:extLst>
          </a:blip>
          <a:srcRect l="556" t="25144" r="-1" b="17583"/>
          <a:stretch/>
        </p:blipFill>
        <p:spPr bwMode="auto">
          <a:xfrm>
            <a:off x="1475656" y="1484784"/>
            <a:ext cx="6021964" cy="41764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mc:Choice xmlns:a14="http://schemas.microsoft.com/office/drawing/2010/main" Requires="a14">
          <p:sp>
            <p:nvSpPr>
              <p:cNvPr id="2" name="TextBox 1"/>
              <p:cNvSpPr txBox="1"/>
              <p:nvPr/>
            </p:nvSpPr>
            <p:spPr>
              <a:xfrm>
                <a:off x="3707904" y="5679614"/>
                <a:ext cx="1932067" cy="400110"/>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p>
                        <m:sSupPr>
                          <m:ctrlPr>
                            <a:rPr lang="en-GB" b="0" i="1" smtClean="0">
                              <a:latin typeface="Cambria Math"/>
                            </a:rPr>
                          </m:ctrlPr>
                        </m:sSupPr>
                        <m:e>
                          <m:sSub>
                            <m:sSubPr>
                              <m:ctrlPr>
                                <a:rPr lang="en-GB" i="1">
                                  <a:latin typeface="Cambria Math"/>
                                </a:rPr>
                              </m:ctrlPr>
                            </m:sSubPr>
                            <m:e>
                              <m:r>
                                <a:rPr lang="en-GB" i="1">
                                  <a:latin typeface="Cambria Math"/>
                                </a:rPr>
                                <m:t>𝑘</m:t>
                              </m:r>
                            </m:e>
                            <m:sub>
                              <m:r>
                                <a:rPr lang="en-GB" i="1">
                                  <a:latin typeface="Cambria Math"/>
                                </a:rPr>
                                <m:t>𝐵</m:t>
                              </m:r>
                            </m:sub>
                          </m:sSub>
                          <m:r>
                            <a:rPr lang="en-GB" i="1">
                              <a:latin typeface="Cambria Math"/>
                            </a:rPr>
                            <m:t>𝑇</m:t>
                          </m:r>
                          <m:r>
                            <a:rPr lang="en-GB" b="0" i="1" smtClean="0">
                              <a:latin typeface="Cambria Math"/>
                            </a:rPr>
                            <m:t>=</m:t>
                          </m:r>
                          <m:r>
                            <m:rPr>
                              <m:sty m:val="p"/>
                            </m:rPr>
                            <a:rPr lang="el-GR" b="0" i="1" smtClean="0">
                              <a:latin typeface="Cambria Math"/>
                            </a:rPr>
                            <m:t>α</m:t>
                          </m:r>
                          <m:r>
                            <a:rPr lang="en-GB" i="1">
                              <a:latin typeface="Cambria Math"/>
                            </a:rPr>
                            <m:t>(</m:t>
                          </m:r>
                          <m:sSub>
                            <m:sSubPr>
                              <m:ctrlPr>
                                <a:rPr lang="en-GB" i="1">
                                  <a:latin typeface="Cambria Math"/>
                                </a:rPr>
                              </m:ctrlPr>
                            </m:sSubPr>
                            <m:e>
                              <m:r>
                                <a:rPr lang="en-GB" i="1">
                                  <a:latin typeface="Cambria Math"/>
                                </a:rPr>
                                <m:t>𝑘</m:t>
                              </m:r>
                            </m:e>
                            <m:sub>
                              <m:r>
                                <a:rPr lang="en-GB" i="1">
                                  <a:latin typeface="Cambria Math"/>
                                </a:rPr>
                                <m:t>𝐵</m:t>
                              </m:r>
                            </m:sub>
                          </m:sSub>
                          <m:r>
                            <a:rPr lang="en-GB" i="1">
                              <a:latin typeface="Cambria Math"/>
                            </a:rPr>
                            <m:t>𝑇</m:t>
                          </m:r>
                          <m:r>
                            <a:rPr lang="en-GB" i="1">
                              <a:latin typeface="Cambria Math"/>
                            </a:rPr>
                            <m:t>)</m:t>
                          </m:r>
                        </m:e>
                        <m:sup>
                          <m:r>
                            <a:rPr lang="en-GB" b="0" i="1" smtClean="0">
                              <a:latin typeface="Cambria Math"/>
                            </a:rPr>
                            <m:t>∗</m:t>
                          </m:r>
                        </m:sup>
                      </m:sSup>
                    </m:oMath>
                  </m:oMathPara>
                </a14:m>
                <a:endParaRPr lang="en-GB" dirty="0"/>
              </a:p>
            </p:txBody>
          </p:sp>
        </mc:Choice>
        <mc:Fallback>
          <p:sp>
            <p:nvSpPr>
              <p:cNvPr id="2" name="TextBox 1"/>
              <p:cNvSpPr txBox="1">
                <a:spLocks noRot="1" noChangeAspect="1" noMove="1" noResize="1" noEditPoints="1" noAdjustHandles="1" noChangeArrowheads="1" noChangeShapeType="1" noTextEdit="1"/>
              </p:cNvSpPr>
              <p:nvPr/>
            </p:nvSpPr>
            <p:spPr>
              <a:xfrm>
                <a:off x="3707904" y="5679614"/>
                <a:ext cx="1932067" cy="400110"/>
              </a:xfrm>
              <a:prstGeom prst="rect">
                <a:avLst/>
              </a:prstGeom>
              <a:blipFill rotWithShape="1">
                <a:blip r:embed="rId5"/>
                <a:stretch>
                  <a:fillRect t="-6154" r="-4732" b="-29231"/>
                </a:stretch>
              </a:blipFill>
            </p:spPr>
            <p:txBody>
              <a:bodyPr/>
              <a:lstStyle/>
              <a:p>
                <a:r>
                  <a:rPr lang="en-GB">
                    <a:noFill/>
                  </a:rPr>
                  <a:t> </a:t>
                </a:r>
              </a:p>
            </p:txBody>
          </p:sp>
        </mc:Fallback>
      </mc:AlternateContent>
      <p:sp>
        <p:nvSpPr>
          <p:cNvPr id="4" name="TextBox 3"/>
          <p:cNvSpPr txBox="1"/>
          <p:nvPr/>
        </p:nvSpPr>
        <p:spPr>
          <a:xfrm>
            <a:off x="16551" y="6548320"/>
            <a:ext cx="1005275" cy="338554"/>
          </a:xfrm>
          <a:prstGeom prst="rect">
            <a:avLst/>
          </a:prstGeom>
          <a:noFill/>
        </p:spPr>
        <p:txBody>
          <a:bodyPr wrap="none" rtlCol="0">
            <a:spAutoFit/>
          </a:bodyPr>
          <a:lstStyle/>
          <a:p>
            <a:r>
              <a:rPr lang="en-GB" sz="1600" dirty="0" smtClean="0"/>
              <a:t>MC Time</a:t>
            </a:r>
            <a:endParaRPr lang="en-GB" sz="1600" dirty="0"/>
          </a:p>
        </p:txBody>
      </p:sp>
    </p:spTree>
    <p:extLst>
      <p:ext uri="{BB962C8B-B14F-4D97-AF65-F5344CB8AC3E}">
        <p14:creationId xmlns:p14="http://schemas.microsoft.com/office/powerpoint/2010/main" val="377889552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bwMode="auto">
          <a:xfrm>
            <a:off x="179512" y="1335088"/>
            <a:ext cx="8845394" cy="5522912"/>
          </a:xfrm>
          <a:prstGeom prst="roundRect">
            <a:avLst/>
          </a:prstGeom>
          <a:ln>
            <a:headEnd type="none" w="med" len="med"/>
            <a:tailEnd type="none" w="med" len="med"/>
          </a:ln>
          <a:extLst/>
        </p:spPr>
        <p:style>
          <a:lnRef idx="3">
            <a:schemeClr val="lt1"/>
          </a:lnRef>
          <a:fillRef idx="1">
            <a:schemeClr val="accent6"/>
          </a:fillRef>
          <a:effectRef idx="1">
            <a:schemeClr val="accent6"/>
          </a:effectRef>
          <a:fontRef idx="minor">
            <a:schemeClr val="lt1"/>
          </a:fontRef>
        </p:style>
        <p:txBody>
          <a:bodyPr vert="horz" wrap="square" lIns="0" tIns="0" rIns="0" bIns="0" numCol="1" rtlCol="0" anchor="t" anchorCtr="0" compatLnSpc="1">
            <a:prstTxWarp prst="textNoShape">
              <a:avLst/>
            </a:prstTxWarp>
          </a:bodyPr>
          <a:lstStyle/>
          <a:p>
            <a:pPr marL="0" marR="0" indent="0" algn="ctr" defTabSz="914400" rtl="0" eaLnBrk="1" fontAlgn="base" latinLnBrk="0" hangingPunct="1">
              <a:lnSpc>
                <a:spcPct val="100000"/>
              </a:lnSpc>
              <a:spcBef>
                <a:spcPct val="20000"/>
              </a:spcBef>
              <a:spcAft>
                <a:spcPct val="0"/>
              </a:spcAft>
              <a:buClrTx/>
              <a:buSzTx/>
              <a:buFontTx/>
              <a:buNone/>
              <a:tabLst/>
            </a:pPr>
            <a:r>
              <a:rPr kumimoji="0" lang="en-GB" sz="4000" b="1" i="0" u="none" strike="noStrike" normalizeH="0" baseline="0" dirty="0" smtClean="0">
                <a:ln w="18000">
                  <a:solidFill>
                    <a:schemeClr val="tx2"/>
                  </a:solidFill>
                  <a:prstDash val="solid"/>
                  <a:miter lim="800000"/>
                </a:ln>
                <a:noFill/>
                <a:effectLst>
                  <a:outerShdw blurRad="25500" dist="23000" dir="7020000" algn="tl">
                    <a:srgbClr val="000000">
                      <a:alpha val="50000"/>
                    </a:srgbClr>
                  </a:outerShdw>
                </a:effectLst>
                <a:latin typeface="Arial" charset="0"/>
              </a:rPr>
              <a:t>Simulation group</a:t>
            </a:r>
          </a:p>
        </p:txBody>
      </p:sp>
      <p:sp>
        <p:nvSpPr>
          <p:cNvPr id="19" name="Rectangle 18"/>
          <p:cNvSpPr/>
          <p:nvPr/>
        </p:nvSpPr>
        <p:spPr bwMode="auto">
          <a:xfrm>
            <a:off x="179512" y="3052990"/>
            <a:ext cx="8845394" cy="1043553"/>
          </a:xfrm>
          <a:prstGeom prst="rect">
            <a:avLst/>
          </a:prstGeom>
          <a:ln>
            <a:solidFill>
              <a:schemeClr val="bg1"/>
            </a:solidFill>
            <a:prstDash val="sysDash"/>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t" anchorCtr="0" compatLnSpc="1">
            <a:prstTxWarp prst="textNoShape">
              <a:avLst/>
            </a:prstTxWarp>
          </a:bodyPr>
          <a:lstStyle/>
          <a:p>
            <a:pPr marL="0" marR="0" indent="0" algn="ctr" defTabSz="914400" rtl="0" eaLnBrk="1" fontAlgn="base" latinLnBrk="0" hangingPunct="1">
              <a:lnSpc>
                <a:spcPct val="100000"/>
              </a:lnSpc>
              <a:spcBef>
                <a:spcPct val="20000"/>
              </a:spcBef>
              <a:spcAft>
                <a:spcPct val="0"/>
              </a:spcAft>
              <a:buClrTx/>
              <a:buSzTx/>
              <a:buFontTx/>
              <a:buNone/>
              <a:tabLst/>
            </a:pPr>
            <a:endParaRPr lang="en-GB" dirty="0">
              <a:solidFill>
                <a:schemeClr val="bg1"/>
              </a:solidFill>
              <a:latin typeface="Arial" charset="0"/>
            </a:endParaRPr>
          </a:p>
          <a:p>
            <a:pPr marL="0" marR="0" indent="0" algn="ctr" defTabSz="914400" rtl="0" eaLnBrk="1" fontAlgn="base" latinLnBrk="0" hangingPunct="1">
              <a:lnSpc>
                <a:spcPct val="100000"/>
              </a:lnSpc>
              <a:spcBef>
                <a:spcPct val="20000"/>
              </a:spcBef>
              <a:spcAft>
                <a:spcPct val="0"/>
              </a:spcAft>
              <a:buClrTx/>
              <a:buSzTx/>
              <a:buFontTx/>
              <a:buNone/>
              <a:tabLst/>
            </a:pPr>
            <a:r>
              <a:rPr kumimoji="0" lang="en-GB" sz="2000" b="0" i="0" u="none" strike="noStrike" cap="none" normalizeH="0" baseline="0" dirty="0" smtClean="0">
                <a:ln>
                  <a:noFill/>
                </a:ln>
                <a:solidFill>
                  <a:schemeClr val="bg1"/>
                </a:solidFill>
                <a:effectLst/>
                <a:latin typeface="Arial" charset="0"/>
              </a:rPr>
              <a:t>TCP</a:t>
            </a:r>
            <a:r>
              <a:rPr kumimoji="0" lang="en-GB" sz="2000" b="0" i="0" u="none" strike="noStrike" cap="none" normalizeH="0" dirty="0" smtClean="0">
                <a:ln>
                  <a:noFill/>
                </a:ln>
                <a:solidFill>
                  <a:schemeClr val="bg1"/>
                </a:solidFill>
                <a:effectLst/>
                <a:latin typeface="Arial" charset="0"/>
              </a:rPr>
              <a:t> IP</a:t>
            </a:r>
            <a:endParaRPr kumimoji="0" lang="en-GB" sz="2000" b="0" i="0" u="none" strike="noStrike" cap="none" normalizeH="0" baseline="0" dirty="0" smtClean="0">
              <a:ln>
                <a:noFill/>
              </a:ln>
              <a:solidFill>
                <a:schemeClr val="bg1"/>
              </a:solidFill>
              <a:effectLst/>
              <a:latin typeface="Arial" charset="0"/>
            </a:endParaRPr>
          </a:p>
        </p:txBody>
      </p:sp>
      <p:grpSp>
        <p:nvGrpSpPr>
          <p:cNvPr id="217091" name="Group 3"/>
          <p:cNvGrpSpPr>
            <a:grpSpLocks/>
          </p:cNvGrpSpPr>
          <p:nvPr/>
        </p:nvGrpSpPr>
        <p:grpSpPr bwMode="auto">
          <a:xfrm>
            <a:off x="76200" y="76200"/>
            <a:ext cx="8991600" cy="1258888"/>
            <a:chOff x="48" y="48"/>
            <a:chExt cx="5664" cy="793"/>
          </a:xfrm>
        </p:grpSpPr>
        <p:sp>
          <p:nvSpPr>
            <p:cNvPr id="217092" name="Rectangle 4"/>
            <p:cNvSpPr>
              <a:spLocks noChangeArrowheads="1"/>
            </p:cNvSpPr>
            <p:nvPr/>
          </p:nvSpPr>
          <p:spPr bwMode="ltGray">
            <a:xfrm>
              <a:off x="48" y="48"/>
              <a:ext cx="5664" cy="793"/>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spcBef>
                  <a:spcPct val="0"/>
                </a:spcBef>
              </a:pPr>
              <a:endParaRPr lang="en-US" sz="2400">
                <a:solidFill>
                  <a:srgbClr val="8D010F"/>
                </a:solidFill>
                <a:latin typeface="Times" pitchFamily="18" charset="0"/>
              </a:endParaRPr>
            </a:p>
          </p:txBody>
        </p:sp>
        <p:pic>
          <p:nvPicPr>
            <p:cNvPr id="217093" name="Picture 5" descr="LeedsUniWhit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ltGray">
            <a:xfrm>
              <a:off x="4102" y="278"/>
              <a:ext cx="1433" cy="408"/>
            </a:xfrm>
            <a:prstGeom prst="rect">
              <a:avLst/>
            </a:prstGeom>
            <a:solidFill>
              <a:schemeClr val="accent1"/>
            </a:solidFill>
          </p:spPr>
        </p:pic>
      </p:grpSp>
      <p:sp>
        <p:nvSpPr>
          <p:cNvPr id="217094" name="Text Box 6"/>
          <p:cNvSpPr txBox="1">
            <a:spLocks noChangeArrowheads="1"/>
          </p:cNvSpPr>
          <p:nvPr/>
        </p:nvSpPr>
        <p:spPr bwMode="ltGray">
          <a:xfrm>
            <a:off x="355600" y="420688"/>
            <a:ext cx="4876800" cy="7381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36000" anchor="b"/>
          <a:lstStyle/>
          <a:p>
            <a:pPr eaLnBrk="0" hangingPunct="0">
              <a:spcBef>
                <a:spcPct val="0"/>
              </a:spcBef>
            </a:pPr>
            <a:r>
              <a:rPr lang="en-GB" sz="2800" dirty="0" smtClean="0">
                <a:solidFill>
                  <a:schemeClr val="bg1"/>
                </a:solidFill>
              </a:rPr>
              <a:t>Software</a:t>
            </a:r>
            <a:endParaRPr lang="en-GB" sz="2800" dirty="0">
              <a:solidFill>
                <a:schemeClr val="bg1"/>
              </a:solidFill>
            </a:endParaRPr>
          </a:p>
        </p:txBody>
      </p:sp>
      <p:sp>
        <p:nvSpPr>
          <p:cNvPr id="3" name="Rounded Rectangle 2"/>
          <p:cNvSpPr/>
          <p:nvPr/>
        </p:nvSpPr>
        <p:spPr bwMode="auto">
          <a:xfrm>
            <a:off x="3023828" y="2420888"/>
            <a:ext cx="3096344" cy="432048"/>
          </a:xfrm>
          <a:prstGeom prst="roundRect">
            <a:avLst/>
          </a:prstGeom>
          <a:ln>
            <a:headEnd type="none" w="med" len="med"/>
            <a:tailEnd type="none" w="med" len="med"/>
          </a:ln>
          <a:extLst/>
        </p:spPr>
        <p:style>
          <a:lnRef idx="3">
            <a:schemeClr val="lt1"/>
          </a:lnRef>
          <a:fillRef idx="1">
            <a:schemeClr val="accent4"/>
          </a:fillRef>
          <a:effectRef idx="1">
            <a:schemeClr val="accent4"/>
          </a:effectRef>
          <a:fontRef idx="minor">
            <a:schemeClr val="lt1"/>
          </a:fontRef>
        </p:style>
        <p:txBody>
          <a:bodyPr vert="horz" wrap="square" lIns="0" tIns="0" rIns="0" bIns="0" numCol="1" rtlCol="0" anchor="t" anchorCtr="0" compatLnSpc="1">
            <a:prstTxWarp prst="textNoShape">
              <a:avLst/>
            </a:prstTxWarp>
          </a:bodyPr>
          <a:lstStyle/>
          <a:p>
            <a:pPr marL="0" marR="0" indent="0" algn="ctr" defTabSz="914400" rtl="0" eaLnBrk="1" fontAlgn="base" latinLnBrk="0" hangingPunct="1">
              <a:lnSpc>
                <a:spcPct val="100000"/>
              </a:lnSpc>
              <a:spcBef>
                <a:spcPct val="20000"/>
              </a:spcBef>
              <a:spcAft>
                <a:spcPct val="0"/>
              </a:spcAft>
              <a:buClrTx/>
              <a:buSzTx/>
              <a:buFontTx/>
              <a:buNone/>
              <a:tabLst/>
            </a:pPr>
            <a:r>
              <a:rPr kumimoji="0" lang="en-GB" sz="2000" b="0" i="0" u="none" strike="noStrike" cap="none" normalizeH="0" baseline="0" dirty="0" smtClean="0">
                <a:ln>
                  <a:noFill/>
                </a:ln>
                <a:solidFill>
                  <a:schemeClr val="bg1"/>
                </a:solidFill>
                <a:effectLst/>
                <a:latin typeface="Arial" charset="0"/>
              </a:rPr>
              <a:t>GUI Graph Monitor</a:t>
            </a:r>
          </a:p>
        </p:txBody>
      </p:sp>
      <p:sp>
        <p:nvSpPr>
          <p:cNvPr id="9" name="Rounded Rectangle 8"/>
          <p:cNvSpPr/>
          <p:nvPr/>
        </p:nvSpPr>
        <p:spPr bwMode="auto">
          <a:xfrm>
            <a:off x="705136" y="4359399"/>
            <a:ext cx="3096344" cy="432048"/>
          </a:xfrm>
          <a:prstGeom prst="roundRect">
            <a:avLst/>
          </a:prstGeom>
          <a:ln>
            <a:headEnd type="none" w="med" len="med"/>
            <a:tailEnd type="none" w="med" len="med"/>
          </a:ln>
          <a:extLst/>
        </p:spPr>
        <p:style>
          <a:lnRef idx="3">
            <a:schemeClr val="lt1"/>
          </a:lnRef>
          <a:fillRef idx="1">
            <a:schemeClr val="accent4"/>
          </a:fillRef>
          <a:effectRef idx="1">
            <a:schemeClr val="accent4"/>
          </a:effectRef>
          <a:fontRef idx="minor">
            <a:schemeClr val="lt1"/>
          </a:fontRef>
        </p:style>
        <p:txBody>
          <a:bodyPr vert="horz" wrap="square" lIns="0" tIns="0" rIns="0" bIns="0" numCol="1" rtlCol="0" anchor="t" anchorCtr="0" compatLnSpc="1">
            <a:prstTxWarp prst="textNoShape">
              <a:avLst/>
            </a:prstTxWarp>
          </a:bodyPr>
          <a:lstStyle/>
          <a:p>
            <a:pPr marL="0" marR="0" indent="0" algn="ctr" defTabSz="914400" rtl="0" eaLnBrk="1" fontAlgn="base" latinLnBrk="0" hangingPunct="1">
              <a:lnSpc>
                <a:spcPct val="100000"/>
              </a:lnSpc>
              <a:spcBef>
                <a:spcPct val="20000"/>
              </a:spcBef>
              <a:spcAft>
                <a:spcPct val="0"/>
              </a:spcAft>
              <a:buClrTx/>
              <a:buSzTx/>
              <a:buFontTx/>
              <a:buNone/>
              <a:tabLst/>
            </a:pPr>
            <a:r>
              <a:rPr kumimoji="0" lang="en-GB" sz="2000" b="0" i="0" u="none" strike="noStrike" cap="none" normalizeH="0" baseline="0" dirty="0" smtClean="0">
                <a:ln>
                  <a:noFill/>
                </a:ln>
                <a:solidFill>
                  <a:schemeClr val="bg1"/>
                </a:solidFill>
                <a:effectLst/>
                <a:latin typeface="Arial" charset="0"/>
              </a:rPr>
              <a:t>MC Process 1</a:t>
            </a:r>
          </a:p>
        </p:txBody>
      </p:sp>
      <p:sp>
        <p:nvSpPr>
          <p:cNvPr id="11" name="Rounded Rectangle 10"/>
          <p:cNvSpPr/>
          <p:nvPr/>
        </p:nvSpPr>
        <p:spPr bwMode="auto">
          <a:xfrm>
            <a:off x="5253968" y="4365104"/>
            <a:ext cx="3096344" cy="432048"/>
          </a:xfrm>
          <a:prstGeom prst="roundRect">
            <a:avLst/>
          </a:prstGeom>
          <a:ln>
            <a:headEnd type="none" w="med" len="med"/>
            <a:tailEnd type="none" w="med" len="med"/>
          </a:ln>
          <a:extLst/>
        </p:spPr>
        <p:style>
          <a:lnRef idx="3">
            <a:schemeClr val="lt1"/>
          </a:lnRef>
          <a:fillRef idx="1">
            <a:schemeClr val="accent4"/>
          </a:fillRef>
          <a:effectRef idx="1">
            <a:schemeClr val="accent4"/>
          </a:effectRef>
          <a:fontRef idx="minor">
            <a:schemeClr val="lt1"/>
          </a:fontRef>
        </p:style>
        <p:txBody>
          <a:bodyPr vert="horz" wrap="square" lIns="0" tIns="0" rIns="0" bIns="0" numCol="1" rtlCol="0" anchor="t" anchorCtr="0" compatLnSpc="1">
            <a:prstTxWarp prst="textNoShape">
              <a:avLst/>
            </a:prstTxWarp>
          </a:bodyPr>
          <a:lstStyle/>
          <a:p>
            <a:pPr marL="0" marR="0" indent="0" algn="ctr" defTabSz="914400" rtl="0" eaLnBrk="1" fontAlgn="base" latinLnBrk="0" hangingPunct="1">
              <a:lnSpc>
                <a:spcPct val="100000"/>
              </a:lnSpc>
              <a:spcBef>
                <a:spcPct val="20000"/>
              </a:spcBef>
              <a:spcAft>
                <a:spcPct val="0"/>
              </a:spcAft>
              <a:buClrTx/>
              <a:buSzTx/>
              <a:buFontTx/>
              <a:buNone/>
              <a:tabLst/>
            </a:pPr>
            <a:r>
              <a:rPr kumimoji="0" lang="en-GB" sz="2000" b="0" i="0" u="none" strike="noStrike" cap="none" normalizeH="0" baseline="0" dirty="0" smtClean="0">
                <a:ln>
                  <a:noFill/>
                </a:ln>
                <a:solidFill>
                  <a:schemeClr val="bg1"/>
                </a:solidFill>
                <a:effectLst/>
                <a:latin typeface="Arial" charset="0"/>
              </a:rPr>
              <a:t>MC Process 2</a:t>
            </a:r>
          </a:p>
        </p:txBody>
      </p:sp>
      <p:cxnSp>
        <p:nvCxnSpPr>
          <p:cNvPr id="7" name="Straight Arrow Connector 6"/>
          <p:cNvCxnSpPr/>
          <p:nvPr/>
        </p:nvCxnSpPr>
        <p:spPr bwMode="auto">
          <a:xfrm flipV="1">
            <a:off x="3203848" y="2852936"/>
            <a:ext cx="1044116" cy="1541879"/>
          </a:xfrm>
          <a:prstGeom prst="straightConnector1">
            <a:avLst/>
          </a:prstGeom>
          <a:ln>
            <a:solidFill>
              <a:srgbClr val="0070C0"/>
            </a:solidFill>
            <a:headEnd type="none" w="med" len="med"/>
            <a:tailEnd type="arrow"/>
          </a:ln>
          <a:extLst/>
        </p:spPr>
        <p:style>
          <a:lnRef idx="3">
            <a:schemeClr val="accent3"/>
          </a:lnRef>
          <a:fillRef idx="0">
            <a:schemeClr val="accent3"/>
          </a:fillRef>
          <a:effectRef idx="2">
            <a:schemeClr val="accent3"/>
          </a:effectRef>
          <a:fontRef idx="minor">
            <a:schemeClr val="tx1"/>
          </a:fontRef>
        </p:style>
      </p:cxnSp>
      <p:cxnSp>
        <p:nvCxnSpPr>
          <p:cNvPr id="16" name="Straight Arrow Connector 15"/>
          <p:cNvCxnSpPr/>
          <p:nvPr/>
        </p:nvCxnSpPr>
        <p:spPr bwMode="auto">
          <a:xfrm flipH="1">
            <a:off x="2915816" y="2894087"/>
            <a:ext cx="1022548" cy="1465312"/>
          </a:xfrm>
          <a:prstGeom prst="straightConnector1">
            <a:avLst/>
          </a:prstGeom>
          <a:ln>
            <a:solidFill>
              <a:srgbClr val="FFFF00"/>
            </a:solidFill>
            <a:headEnd type="none" w="med" len="med"/>
            <a:tailEnd type="arrow"/>
          </a:ln>
          <a:extLst/>
        </p:spPr>
        <p:style>
          <a:lnRef idx="3">
            <a:schemeClr val="accent3"/>
          </a:lnRef>
          <a:fillRef idx="0">
            <a:schemeClr val="accent3"/>
          </a:fillRef>
          <a:effectRef idx="2">
            <a:schemeClr val="accent3"/>
          </a:effectRef>
          <a:fontRef idx="minor">
            <a:schemeClr val="tx1"/>
          </a:fontRef>
        </p:style>
      </p:cxnSp>
      <p:cxnSp>
        <p:nvCxnSpPr>
          <p:cNvPr id="18" name="Straight Arrow Connector 17"/>
          <p:cNvCxnSpPr/>
          <p:nvPr/>
        </p:nvCxnSpPr>
        <p:spPr bwMode="auto">
          <a:xfrm>
            <a:off x="3054760" y="4827451"/>
            <a:ext cx="0" cy="1116124"/>
          </a:xfrm>
          <a:prstGeom prst="straightConnector1">
            <a:avLst/>
          </a:prstGeom>
          <a:ln>
            <a:headEnd type="none" w="med" len="med"/>
            <a:tailEnd type="arrow"/>
          </a:ln>
          <a:extLst/>
        </p:spPr>
        <p:style>
          <a:lnRef idx="3">
            <a:schemeClr val="accent3"/>
          </a:lnRef>
          <a:fillRef idx="0">
            <a:schemeClr val="accent3"/>
          </a:fillRef>
          <a:effectRef idx="2">
            <a:schemeClr val="accent3"/>
          </a:effectRef>
          <a:fontRef idx="minor">
            <a:schemeClr val="tx1"/>
          </a:fontRef>
        </p:style>
      </p:cxnSp>
      <p:cxnSp>
        <p:nvCxnSpPr>
          <p:cNvPr id="20" name="Straight Arrow Connector 19"/>
          <p:cNvCxnSpPr/>
          <p:nvPr/>
        </p:nvCxnSpPr>
        <p:spPr bwMode="auto">
          <a:xfrm>
            <a:off x="1368649" y="4827451"/>
            <a:ext cx="0" cy="1116124"/>
          </a:xfrm>
          <a:prstGeom prst="straightConnector1">
            <a:avLst/>
          </a:prstGeom>
          <a:ln>
            <a:headEnd type="none" w="med" len="med"/>
            <a:tailEnd type="arrow"/>
          </a:ln>
          <a:extLst/>
        </p:spPr>
        <p:style>
          <a:lnRef idx="3">
            <a:schemeClr val="accent3"/>
          </a:lnRef>
          <a:fillRef idx="0">
            <a:schemeClr val="accent3"/>
          </a:fillRef>
          <a:effectRef idx="2">
            <a:schemeClr val="accent3"/>
          </a:effectRef>
          <a:fontRef idx="minor">
            <a:schemeClr val="tx1"/>
          </a:fontRef>
        </p:style>
      </p:cxnSp>
      <p:cxnSp>
        <p:nvCxnSpPr>
          <p:cNvPr id="22" name="Straight Arrow Connector 21"/>
          <p:cNvCxnSpPr/>
          <p:nvPr/>
        </p:nvCxnSpPr>
        <p:spPr bwMode="auto">
          <a:xfrm>
            <a:off x="7615883" y="4827451"/>
            <a:ext cx="0" cy="1116124"/>
          </a:xfrm>
          <a:prstGeom prst="straightConnector1">
            <a:avLst/>
          </a:prstGeom>
          <a:ln>
            <a:headEnd type="none" w="med" len="med"/>
            <a:tailEnd type="arrow"/>
          </a:ln>
          <a:extLst/>
        </p:spPr>
        <p:style>
          <a:lnRef idx="3">
            <a:schemeClr val="accent3"/>
          </a:lnRef>
          <a:fillRef idx="0">
            <a:schemeClr val="accent3"/>
          </a:fillRef>
          <a:effectRef idx="2">
            <a:schemeClr val="accent3"/>
          </a:effectRef>
          <a:fontRef idx="minor">
            <a:schemeClr val="tx1"/>
          </a:fontRef>
        </p:style>
      </p:cxnSp>
      <p:cxnSp>
        <p:nvCxnSpPr>
          <p:cNvPr id="23" name="Straight Arrow Connector 22"/>
          <p:cNvCxnSpPr/>
          <p:nvPr/>
        </p:nvCxnSpPr>
        <p:spPr bwMode="auto">
          <a:xfrm>
            <a:off x="5929772" y="4827451"/>
            <a:ext cx="0" cy="1116124"/>
          </a:xfrm>
          <a:prstGeom prst="straightConnector1">
            <a:avLst/>
          </a:prstGeom>
          <a:ln>
            <a:headEnd type="none" w="med" len="med"/>
            <a:tailEnd type="arrow"/>
          </a:ln>
          <a:extLst/>
        </p:spPr>
        <p:style>
          <a:lnRef idx="3">
            <a:schemeClr val="accent3"/>
          </a:lnRef>
          <a:fillRef idx="0">
            <a:schemeClr val="accent3"/>
          </a:fillRef>
          <a:effectRef idx="2">
            <a:schemeClr val="accent3"/>
          </a:effectRef>
          <a:fontRef idx="minor">
            <a:schemeClr val="tx1"/>
          </a:fontRef>
        </p:style>
      </p:cxnSp>
      <p:cxnSp>
        <p:nvCxnSpPr>
          <p:cNvPr id="25" name="Straight Arrow Connector 24"/>
          <p:cNvCxnSpPr/>
          <p:nvPr/>
        </p:nvCxnSpPr>
        <p:spPr bwMode="auto">
          <a:xfrm flipH="1" flipV="1">
            <a:off x="5253968" y="2852936"/>
            <a:ext cx="1406264" cy="1506463"/>
          </a:xfrm>
          <a:prstGeom prst="straightConnector1">
            <a:avLst/>
          </a:prstGeom>
          <a:ln>
            <a:solidFill>
              <a:srgbClr val="0070C0"/>
            </a:solidFill>
            <a:headEnd type="none" w="med" len="med"/>
            <a:tailEnd type="arrow"/>
          </a:ln>
          <a:extLst/>
        </p:spPr>
        <p:style>
          <a:lnRef idx="3">
            <a:schemeClr val="accent3"/>
          </a:lnRef>
          <a:fillRef idx="0">
            <a:schemeClr val="accent3"/>
          </a:fillRef>
          <a:effectRef idx="2">
            <a:schemeClr val="accent3"/>
          </a:effectRef>
          <a:fontRef idx="minor">
            <a:schemeClr val="tx1"/>
          </a:fontRef>
        </p:style>
      </p:cxnSp>
      <p:cxnSp>
        <p:nvCxnSpPr>
          <p:cNvPr id="27" name="Straight Arrow Connector 26"/>
          <p:cNvCxnSpPr/>
          <p:nvPr/>
        </p:nvCxnSpPr>
        <p:spPr bwMode="auto">
          <a:xfrm>
            <a:off x="5796136" y="2894087"/>
            <a:ext cx="1296144" cy="1465312"/>
          </a:xfrm>
          <a:prstGeom prst="straightConnector1">
            <a:avLst/>
          </a:prstGeom>
          <a:ln>
            <a:solidFill>
              <a:srgbClr val="FFFF00"/>
            </a:solidFill>
            <a:headEnd type="none" w="med" len="med"/>
            <a:tailEnd type="arrow"/>
          </a:ln>
          <a:extLst/>
        </p:spPr>
        <p:style>
          <a:lnRef idx="3">
            <a:schemeClr val="accent3"/>
          </a:lnRef>
          <a:fillRef idx="0">
            <a:schemeClr val="accent3"/>
          </a:fillRef>
          <a:effectRef idx="2">
            <a:schemeClr val="accent3"/>
          </a:effectRef>
          <a:fontRef idx="minor">
            <a:schemeClr val="tx1"/>
          </a:fontRef>
        </p:style>
      </p:cxnSp>
      <p:sp>
        <p:nvSpPr>
          <p:cNvPr id="21" name="TextBox 20"/>
          <p:cNvSpPr txBox="1"/>
          <p:nvPr/>
        </p:nvSpPr>
        <p:spPr>
          <a:xfrm>
            <a:off x="185942" y="3226633"/>
            <a:ext cx="4625542" cy="1138773"/>
          </a:xfrm>
          <a:prstGeom prst="rect">
            <a:avLst/>
          </a:prstGeom>
          <a:noFill/>
        </p:spPr>
        <p:txBody>
          <a:bodyPr wrap="square" rtlCol="0">
            <a:spAutoFit/>
          </a:bodyPr>
          <a:lstStyle/>
          <a:p>
            <a:r>
              <a:rPr lang="en-GB" dirty="0" smtClean="0">
                <a:solidFill>
                  <a:srgbClr val="0070C0"/>
                </a:solidFill>
              </a:rPr>
              <a:t>Vertex population and </a:t>
            </a:r>
          </a:p>
          <a:p>
            <a:r>
              <a:rPr lang="en-GB" dirty="0">
                <a:solidFill>
                  <a:srgbClr val="0070C0"/>
                </a:solidFill>
              </a:rPr>
              <a:t>e</a:t>
            </a:r>
            <a:r>
              <a:rPr lang="en-GB" dirty="0" smtClean="0">
                <a:solidFill>
                  <a:srgbClr val="0070C0"/>
                </a:solidFill>
              </a:rPr>
              <a:t>nergy data</a:t>
            </a:r>
          </a:p>
          <a:p>
            <a:endParaRPr lang="en-GB" dirty="0">
              <a:solidFill>
                <a:srgbClr val="0070C0"/>
              </a:solidFill>
            </a:endParaRPr>
          </a:p>
        </p:txBody>
      </p:sp>
      <p:sp>
        <p:nvSpPr>
          <p:cNvPr id="24" name="TextBox 23"/>
          <p:cNvSpPr txBox="1"/>
          <p:nvPr/>
        </p:nvSpPr>
        <p:spPr>
          <a:xfrm>
            <a:off x="6316726" y="3243683"/>
            <a:ext cx="2751074" cy="400110"/>
          </a:xfrm>
          <a:prstGeom prst="rect">
            <a:avLst/>
          </a:prstGeom>
          <a:noFill/>
        </p:spPr>
        <p:txBody>
          <a:bodyPr wrap="none" rtlCol="0">
            <a:spAutoFit/>
          </a:bodyPr>
          <a:lstStyle/>
          <a:p>
            <a:r>
              <a:rPr lang="en-GB" dirty="0" smtClean="0">
                <a:solidFill>
                  <a:srgbClr val="FFFF00"/>
                </a:solidFill>
              </a:rPr>
              <a:t>Update/Kill commands</a:t>
            </a:r>
            <a:endParaRPr lang="en-GB" dirty="0">
              <a:solidFill>
                <a:srgbClr val="FFFF00"/>
              </a:solidFill>
            </a:endParaRPr>
          </a:p>
        </p:txBody>
      </p:sp>
      <p:sp>
        <p:nvSpPr>
          <p:cNvPr id="31" name="Rounded Rectangle 30"/>
          <p:cNvSpPr/>
          <p:nvPr/>
        </p:nvSpPr>
        <p:spPr bwMode="auto">
          <a:xfrm>
            <a:off x="827584" y="5956870"/>
            <a:ext cx="1152128" cy="457200"/>
          </a:xfrm>
          <a:prstGeom prst="roundRect">
            <a:avLst/>
          </a:prstGeom>
          <a:ln>
            <a:headEnd type="none" w="med" len="med"/>
            <a:tailEnd type="none" w="med" len="med"/>
          </a:ln>
          <a:extLst/>
        </p:spPr>
        <p:style>
          <a:lnRef idx="2">
            <a:schemeClr val="accent5"/>
          </a:lnRef>
          <a:fillRef idx="1">
            <a:schemeClr val="lt1"/>
          </a:fillRef>
          <a:effectRef idx="0">
            <a:schemeClr val="accent5"/>
          </a:effectRef>
          <a:fontRef idx="minor">
            <a:schemeClr val="dk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Tx/>
              <a:buNone/>
              <a:tabLst/>
            </a:pPr>
            <a:r>
              <a:rPr kumimoji="0" lang="en-GB" sz="2000" b="0" i="0" u="none" strike="noStrike" cap="none" normalizeH="0" baseline="0" dirty="0" smtClean="0">
                <a:ln>
                  <a:noFill/>
                </a:ln>
                <a:solidFill>
                  <a:schemeClr val="tx1"/>
                </a:solidFill>
                <a:effectLst/>
                <a:latin typeface="Arial" charset="0"/>
              </a:rPr>
              <a:t>EVT.csv</a:t>
            </a:r>
          </a:p>
        </p:txBody>
      </p:sp>
      <p:sp>
        <p:nvSpPr>
          <p:cNvPr id="37" name="Rounded Rectangle 36"/>
          <p:cNvSpPr/>
          <p:nvPr/>
        </p:nvSpPr>
        <p:spPr bwMode="auto">
          <a:xfrm>
            <a:off x="2478695" y="5943575"/>
            <a:ext cx="2237321" cy="470496"/>
          </a:xfrm>
          <a:prstGeom prst="roundRect">
            <a:avLst/>
          </a:prstGeom>
          <a:ln>
            <a:headEnd type="none" w="med" len="med"/>
            <a:tailEnd type="none" w="med" len="med"/>
          </a:ln>
          <a:extLst/>
        </p:spPr>
        <p:style>
          <a:lnRef idx="2">
            <a:schemeClr val="accent5"/>
          </a:lnRef>
          <a:fillRef idx="1">
            <a:schemeClr val="lt1"/>
          </a:fillRef>
          <a:effectRef idx="0">
            <a:schemeClr val="accent5"/>
          </a:effectRef>
          <a:fontRef idx="minor">
            <a:schemeClr val="dk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Tx/>
              <a:buNone/>
              <a:tabLst/>
            </a:pPr>
            <a:r>
              <a:rPr kumimoji="0" lang="en-GB" sz="2000" b="0" i="0" u="none" strike="noStrike" cap="none" normalizeH="0" baseline="0" dirty="0" smtClean="0">
                <a:ln>
                  <a:noFill/>
                </a:ln>
                <a:solidFill>
                  <a:schemeClr val="tx1"/>
                </a:solidFill>
                <a:effectLst/>
                <a:latin typeface="Arial" charset="0"/>
              </a:rPr>
              <a:t>Pickled </a:t>
            </a:r>
            <a:r>
              <a:rPr lang="en-GB" dirty="0" smtClean="0">
                <a:solidFill>
                  <a:schemeClr val="tx1"/>
                </a:solidFill>
                <a:latin typeface="Arial" charset="0"/>
              </a:rPr>
              <a:t>distribution</a:t>
            </a:r>
            <a:endParaRPr kumimoji="0" lang="en-GB" sz="2000" b="0" i="0" u="none" strike="noStrike" cap="none" normalizeH="0" baseline="0" dirty="0" smtClean="0">
              <a:ln>
                <a:noFill/>
              </a:ln>
              <a:solidFill>
                <a:schemeClr val="tx1"/>
              </a:solidFill>
              <a:effectLst/>
              <a:latin typeface="Arial" charset="0"/>
            </a:endParaRPr>
          </a:p>
        </p:txBody>
      </p:sp>
    </p:spTree>
    <p:extLst>
      <p:ext uri="{BB962C8B-B14F-4D97-AF65-F5344CB8AC3E}">
        <p14:creationId xmlns:p14="http://schemas.microsoft.com/office/powerpoint/2010/main" val="172325110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7091" name="Group 3"/>
          <p:cNvGrpSpPr>
            <a:grpSpLocks/>
          </p:cNvGrpSpPr>
          <p:nvPr/>
        </p:nvGrpSpPr>
        <p:grpSpPr bwMode="auto">
          <a:xfrm>
            <a:off x="76200" y="76200"/>
            <a:ext cx="8991600" cy="1258888"/>
            <a:chOff x="48" y="48"/>
            <a:chExt cx="5664" cy="793"/>
          </a:xfrm>
        </p:grpSpPr>
        <p:sp>
          <p:nvSpPr>
            <p:cNvPr id="217092" name="Rectangle 4"/>
            <p:cNvSpPr>
              <a:spLocks noChangeArrowheads="1"/>
            </p:cNvSpPr>
            <p:nvPr/>
          </p:nvSpPr>
          <p:spPr bwMode="ltGray">
            <a:xfrm>
              <a:off x="48" y="48"/>
              <a:ext cx="5664" cy="793"/>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spcBef>
                  <a:spcPct val="0"/>
                </a:spcBef>
              </a:pPr>
              <a:endParaRPr lang="en-US" sz="2400">
                <a:solidFill>
                  <a:srgbClr val="8D010F"/>
                </a:solidFill>
                <a:latin typeface="Times" pitchFamily="18" charset="0"/>
              </a:endParaRPr>
            </a:p>
          </p:txBody>
        </p:sp>
        <p:pic>
          <p:nvPicPr>
            <p:cNvPr id="217093" name="Picture 5" descr="LeedsUniWhit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ltGray">
            <a:xfrm>
              <a:off x="4102" y="278"/>
              <a:ext cx="1433" cy="408"/>
            </a:xfrm>
            <a:prstGeom prst="rect">
              <a:avLst/>
            </a:prstGeom>
            <a:solidFill>
              <a:schemeClr val="accent1"/>
            </a:solidFill>
          </p:spPr>
        </p:pic>
      </p:grpSp>
      <p:sp>
        <p:nvSpPr>
          <p:cNvPr id="217094" name="Text Box 6"/>
          <p:cNvSpPr txBox="1">
            <a:spLocks noChangeArrowheads="1"/>
          </p:cNvSpPr>
          <p:nvPr/>
        </p:nvSpPr>
        <p:spPr bwMode="ltGray">
          <a:xfrm>
            <a:off x="355600" y="420688"/>
            <a:ext cx="4876800" cy="7381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36000" anchor="b"/>
          <a:lstStyle/>
          <a:p>
            <a:pPr eaLnBrk="0" hangingPunct="0">
              <a:spcBef>
                <a:spcPct val="0"/>
              </a:spcBef>
            </a:pPr>
            <a:r>
              <a:rPr lang="en-GB" sz="2800" dirty="0" smtClean="0">
                <a:solidFill>
                  <a:schemeClr val="bg1"/>
                </a:solidFill>
              </a:rPr>
              <a:t>Software</a:t>
            </a:r>
            <a:endParaRPr lang="en-GB" sz="2800" dirty="0">
              <a:solidFill>
                <a:schemeClr val="bg1"/>
              </a:solidFill>
            </a:endParaRPr>
          </a:p>
          <a:p>
            <a:pPr eaLnBrk="0" hangingPunct="0">
              <a:spcBef>
                <a:spcPct val="0"/>
              </a:spcBef>
            </a:pPr>
            <a:r>
              <a:rPr lang="en-GB" sz="1400" dirty="0">
                <a:solidFill>
                  <a:schemeClr val="bg1"/>
                </a:solidFill>
              </a:rPr>
              <a:t>FACULTY OF OTHER</a:t>
            </a:r>
          </a:p>
        </p:txBody>
      </p:sp>
      <p:pic>
        <p:nvPicPr>
          <p:cNvPr id="241666" name="Picture 2" descr="E:\MAIN hmax 2 sim\SQUARE\MC\GroupNumber_0-Dimensions_11by11-Diapoles_264-kTStar_2.430000e-19\plot8.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5599" y="1628800"/>
            <a:ext cx="8192909" cy="46085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810876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7091" name="Group 3"/>
          <p:cNvGrpSpPr>
            <a:grpSpLocks/>
          </p:cNvGrpSpPr>
          <p:nvPr/>
        </p:nvGrpSpPr>
        <p:grpSpPr bwMode="auto">
          <a:xfrm>
            <a:off x="76200" y="76200"/>
            <a:ext cx="8991600" cy="1258888"/>
            <a:chOff x="48" y="48"/>
            <a:chExt cx="5664" cy="793"/>
          </a:xfrm>
        </p:grpSpPr>
        <p:sp>
          <p:nvSpPr>
            <p:cNvPr id="217092" name="Rectangle 4"/>
            <p:cNvSpPr>
              <a:spLocks noChangeArrowheads="1"/>
            </p:cNvSpPr>
            <p:nvPr/>
          </p:nvSpPr>
          <p:spPr bwMode="ltGray">
            <a:xfrm>
              <a:off x="48" y="48"/>
              <a:ext cx="5664" cy="793"/>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spcBef>
                  <a:spcPct val="0"/>
                </a:spcBef>
              </a:pPr>
              <a:endParaRPr lang="en-US" sz="2400">
                <a:solidFill>
                  <a:srgbClr val="8D010F"/>
                </a:solidFill>
                <a:latin typeface="Times" pitchFamily="18" charset="0"/>
              </a:endParaRPr>
            </a:p>
          </p:txBody>
        </p:sp>
        <p:pic>
          <p:nvPicPr>
            <p:cNvPr id="217093" name="Picture 5" descr="LeedsUniWhit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ltGray">
            <a:xfrm>
              <a:off x="4102" y="278"/>
              <a:ext cx="1433" cy="408"/>
            </a:xfrm>
            <a:prstGeom prst="rect">
              <a:avLst/>
            </a:prstGeom>
            <a:solidFill>
              <a:schemeClr val="accent1"/>
            </a:solidFill>
          </p:spPr>
        </p:pic>
      </p:grpSp>
      <p:sp>
        <p:nvSpPr>
          <p:cNvPr id="217094" name="Text Box 6"/>
          <p:cNvSpPr txBox="1">
            <a:spLocks noChangeArrowheads="1"/>
          </p:cNvSpPr>
          <p:nvPr/>
        </p:nvSpPr>
        <p:spPr bwMode="ltGray">
          <a:xfrm>
            <a:off x="355600" y="420688"/>
            <a:ext cx="4876800" cy="7381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36000" anchor="b"/>
          <a:lstStyle/>
          <a:p>
            <a:pPr eaLnBrk="0" hangingPunct="0">
              <a:spcBef>
                <a:spcPct val="0"/>
              </a:spcBef>
            </a:pPr>
            <a:r>
              <a:rPr lang="en-GB" sz="2800" dirty="0" smtClean="0">
                <a:solidFill>
                  <a:schemeClr val="bg1"/>
                </a:solidFill>
              </a:rPr>
              <a:t>Statistical Analysis</a:t>
            </a:r>
          </a:p>
          <a:p>
            <a:pPr eaLnBrk="0" hangingPunct="0">
              <a:spcBef>
                <a:spcPct val="0"/>
              </a:spcBef>
            </a:pPr>
            <a:r>
              <a:rPr lang="en-GB" sz="1400" dirty="0" smtClean="0">
                <a:solidFill>
                  <a:schemeClr val="bg1"/>
                </a:solidFill>
              </a:rPr>
              <a:t>The fluctuation dissipation theorem.</a:t>
            </a:r>
            <a:endParaRPr lang="en-GB" sz="1400" dirty="0">
              <a:solidFill>
                <a:schemeClr val="bg1"/>
              </a:solidFill>
            </a:endParaRPr>
          </a:p>
        </p:txBody>
      </p:sp>
      <p:sp>
        <p:nvSpPr>
          <p:cNvPr id="3" name="TextBox 2"/>
          <p:cNvSpPr txBox="1"/>
          <p:nvPr/>
        </p:nvSpPr>
        <p:spPr>
          <a:xfrm>
            <a:off x="3563888" y="2924944"/>
            <a:ext cx="4543231" cy="1138773"/>
          </a:xfrm>
          <a:prstGeom prst="rect">
            <a:avLst/>
          </a:prstGeom>
          <a:noFill/>
        </p:spPr>
        <p:txBody>
          <a:bodyPr wrap="none" rtlCol="0">
            <a:spAutoFit/>
          </a:bodyPr>
          <a:lstStyle/>
          <a:p>
            <a:r>
              <a:rPr lang="en-GB" dirty="0"/>
              <a:t>R </a:t>
            </a:r>
            <a:r>
              <a:rPr lang="en-GB" dirty="0" smtClean="0"/>
              <a:t>Kubo, </a:t>
            </a:r>
          </a:p>
          <a:p>
            <a:r>
              <a:rPr lang="en-GB" dirty="0" smtClean="0"/>
              <a:t>The </a:t>
            </a:r>
            <a:r>
              <a:rPr lang="en-GB" dirty="0"/>
              <a:t>fluctuation-dissipation </a:t>
            </a:r>
            <a:r>
              <a:rPr lang="en-GB" dirty="0" smtClean="0"/>
              <a:t>theorem,</a:t>
            </a:r>
            <a:endParaRPr lang="en-GB" dirty="0"/>
          </a:p>
          <a:p>
            <a:r>
              <a:rPr lang="en-GB" dirty="0" smtClean="0"/>
              <a:t>Reports </a:t>
            </a:r>
            <a:r>
              <a:rPr lang="en-GB" dirty="0"/>
              <a:t>on Progress in </a:t>
            </a:r>
            <a:r>
              <a:rPr lang="en-GB" dirty="0" smtClean="0"/>
              <a:t>Physics. 1966</a:t>
            </a:r>
            <a:r>
              <a:rPr lang="en-GB" dirty="0" smtClean="0"/>
              <a:t>.</a:t>
            </a:r>
            <a:endParaRPr lang="en-GB" dirty="0"/>
          </a:p>
        </p:txBody>
      </p:sp>
      <p:pic>
        <p:nvPicPr>
          <p:cNvPr id="24678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0434" y="1628800"/>
            <a:ext cx="2295525" cy="504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6788"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3446" y="2943727"/>
            <a:ext cx="2769500" cy="17485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0977579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Rectangle 2"/>
          <p:cNvSpPr>
            <a:spLocks noGrp="1" noChangeArrowheads="1"/>
          </p:cNvSpPr>
          <p:nvPr>
            <p:ph type="body" idx="1"/>
          </p:nvPr>
        </p:nvSpPr>
        <p:spPr>
          <a:xfrm>
            <a:off x="355600" y="1665288"/>
            <a:ext cx="6838950" cy="4349750"/>
          </a:xfrm>
        </p:spPr>
        <p:txBody>
          <a:bodyPr/>
          <a:lstStyle/>
          <a:p>
            <a:r>
              <a:rPr lang="en-GB" dirty="0" smtClean="0"/>
              <a:t>Two methods:</a:t>
            </a:r>
          </a:p>
          <a:p>
            <a:pPr marL="342900" indent="-342900">
              <a:buFont typeface="Arial" pitchFamily="34" charset="0"/>
              <a:buChar char="•"/>
            </a:pPr>
            <a:r>
              <a:rPr lang="en-GB" dirty="0" smtClean="0"/>
              <a:t>Combinatorial errors.</a:t>
            </a:r>
          </a:p>
          <a:p>
            <a:pPr marL="342900" indent="-342900">
              <a:buFont typeface="Arial" pitchFamily="34" charset="0"/>
              <a:buChar char="•"/>
            </a:pPr>
            <a:r>
              <a:rPr lang="en-GB" dirty="0" smtClean="0"/>
              <a:t>Statistical Bootstrapping:</a:t>
            </a:r>
          </a:p>
          <a:p>
            <a:pPr marL="342900" indent="-342900">
              <a:buFont typeface="Arial" pitchFamily="34" charset="0"/>
              <a:buChar char="•"/>
            </a:pPr>
            <a:endParaRPr lang="en-GB" dirty="0"/>
          </a:p>
        </p:txBody>
      </p:sp>
      <p:grpSp>
        <p:nvGrpSpPr>
          <p:cNvPr id="217091" name="Group 3"/>
          <p:cNvGrpSpPr>
            <a:grpSpLocks/>
          </p:cNvGrpSpPr>
          <p:nvPr/>
        </p:nvGrpSpPr>
        <p:grpSpPr bwMode="auto">
          <a:xfrm>
            <a:off x="76200" y="76200"/>
            <a:ext cx="8991600" cy="1258888"/>
            <a:chOff x="48" y="48"/>
            <a:chExt cx="5664" cy="793"/>
          </a:xfrm>
        </p:grpSpPr>
        <p:sp>
          <p:nvSpPr>
            <p:cNvPr id="217092" name="Rectangle 4"/>
            <p:cNvSpPr>
              <a:spLocks noChangeArrowheads="1"/>
            </p:cNvSpPr>
            <p:nvPr/>
          </p:nvSpPr>
          <p:spPr bwMode="ltGray">
            <a:xfrm>
              <a:off x="48" y="48"/>
              <a:ext cx="5664" cy="793"/>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spcBef>
                  <a:spcPct val="0"/>
                </a:spcBef>
              </a:pPr>
              <a:endParaRPr lang="en-US" sz="2400">
                <a:solidFill>
                  <a:srgbClr val="8D010F"/>
                </a:solidFill>
                <a:latin typeface="Times" pitchFamily="18" charset="0"/>
              </a:endParaRPr>
            </a:p>
          </p:txBody>
        </p:sp>
        <p:pic>
          <p:nvPicPr>
            <p:cNvPr id="217093" name="Picture 5" descr="LeedsUniWhit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ltGray">
            <a:xfrm>
              <a:off x="4102" y="278"/>
              <a:ext cx="1433" cy="408"/>
            </a:xfrm>
            <a:prstGeom prst="rect">
              <a:avLst/>
            </a:prstGeom>
            <a:solidFill>
              <a:schemeClr val="accent1"/>
            </a:solidFill>
          </p:spPr>
        </p:pic>
      </p:grpSp>
      <p:sp>
        <p:nvSpPr>
          <p:cNvPr id="217094" name="Text Box 6"/>
          <p:cNvSpPr txBox="1">
            <a:spLocks noChangeArrowheads="1"/>
          </p:cNvSpPr>
          <p:nvPr/>
        </p:nvSpPr>
        <p:spPr bwMode="ltGray">
          <a:xfrm>
            <a:off x="355600" y="420688"/>
            <a:ext cx="4876800" cy="7381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36000" anchor="b"/>
          <a:lstStyle/>
          <a:p>
            <a:pPr eaLnBrk="0" hangingPunct="0">
              <a:spcBef>
                <a:spcPct val="0"/>
              </a:spcBef>
            </a:pPr>
            <a:r>
              <a:rPr lang="en-GB" sz="2800" dirty="0" smtClean="0">
                <a:solidFill>
                  <a:schemeClr val="bg1"/>
                </a:solidFill>
              </a:rPr>
              <a:t>Statistical Analysis</a:t>
            </a:r>
            <a:endParaRPr lang="en-GB" sz="2800" dirty="0">
              <a:solidFill>
                <a:schemeClr val="bg1"/>
              </a:solidFill>
            </a:endParaRPr>
          </a:p>
          <a:p>
            <a:pPr eaLnBrk="0" hangingPunct="0">
              <a:spcBef>
                <a:spcPct val="0"/>
              </a:spcBef>
            </a:pPr>
            <a:r>
              <a:rPr lang="en-GB" sz="1400" dirty="0" smtClean="0">
                <a:solidFill>
                  <a:schemeClr val="bg1"/>
                </a:solidFill>
              </a:rPr>
              <a:t>Errors</a:t>
            </a:r>
            <a:endParaRPr lang="en-GB" sz="1400" dirty="0">
              <a:solidFill>
                <a:schemeClr val="bg1"/>
              </a:solidFill>
            </a:endParaRPr>
          </a:p>
        </p:txBody>
      </p:sp>
      <p:pic>
        <p:nvPicPr>
          <p:cNvPr id="24781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9552" y="3140968"/>
            <a:ext cx="3590925" cy="1200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3125321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7091" name="Group 3"/>
          <p:cNvGrpSpPr>
            <a:grpSpLocks/>
          </p:cNvGrpSpPr>
          <p:nvPr/>
        </p:nvGrpSpPr>
        <p:grpSpPr bwMode="auto">
          <a:xfrm>
            <a:off x="76200" y="76200"/>
            <a:ext cx="8991600" cy="1258888"/>
            <a:chOff x="48" y="48"/>
            <a:chExt cx="5664" cy="793"/>
          </a:xfrm>
        </p:grpSpPr>
        <p:sp>
          <p:nvSpPr>
            <p:cNvPr id="217092" name="Rectangle 4"/>
            <p:cNvSpPr>
              <a:spLocks noChangeArrowheads="1"/>
            </p:cNvSpPr>
            <p:nvPr/>
          </p:nvSpPr>
          <p:spPr bwMode="ltGray">
            <a:xfrm>
              <a:off x="48" y="48"/>
              <a:ext cx="5664" cy="793"/>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spcBef>
                  <a:spcPct val="0"/>
                </a:spcBef>
              </a:pPr>
              <a:endParaRPr lang="en-US" sz="2400">
                <a:solidFill>
                  <a:srgbClr val="8D010F"/>
                </a:solidFill>
                <a:latin typeface="Times" pitchFamily="18" charset="0"/>
              </a:endParaRPr>
            </a:p>
          </p:txBody>
        </p:sp>
        <p:pic>
          <p:nvPicPr>
            <p:cNvPr id="217093" name="Picture 5" descr="LeedsUniWhit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ltGray">
            <a:xfrm>
              <a:off x="4102" y="278"/>
              <a:ext cx="1433" cy="408"/>
            </a:xfrm>
            <a:prstGeom prst="rect">
              <a:avLst/>
            </a:prstGeom>
            <a:solidFill>
              <a:schemeClr val="accent1"/>
            </a:solidFill>
          </p:spPr>
        </p:pic>
      </p:grpSp>
      <p:sp>
        <p:nvSpPr>
          <p:cNvPr id="217094" name="Text Box 6"/>
          <p:cNvSpPr txBox="1">
            <a:spLocks noChangeArrowheads="1"/>
          </p:cNvSpPr>
          <p:nvPr/>
        </p:nvSpPr>
        <p:spPr bwMode="ltGray">
          <a:xfrm>
            <a:off x="355600" y="420688"/>
            <a:ext cx="4876800" cy="7381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36000" anchor="b"/>
          <a:lstStyle/>
          <a:p>
            <a:pPr eaLnBrk="0" hangingPunct="0">
              <a:spcBef>
                <a:spcPct val="0"/>
              </a:spcBef>
            </a:pPr>
            <a:r>
              <a:rPr lang="en-GB" sz="2800" dirty="0" smtClean="0">
                <a:solidFill>
                  <a:schemeClr val="bg1"/>
                </a:solidFill>
              </a:rPr>
              <a:t>Square spin ice</a:t>
            </a:r>
            <a:endParaRPr lang="en-GB" sz="2800" dirty="0">
              <a:solidFill>
                <a:schemeClr val="bg1"/>
              </a:solidFill>
            </a:endParaRPr>
          </a:p>
          <a:p>
            <a:pPr eaLnBrk="0" hangingPunct="0">
              <a:spcBef>
                <a:spcPct val="0"/>
              </a:spcBef>
            </a:pPr>
            <a:r>
              <a:rPr lang="en-GB" sz="1400" dirty="0" smtClean="0">
                <a:solidFill>
                  <a:schemeClr val="bg1"/>
                </a:solidFill>
              </a:rPr>
              <a:t>Results</a:t>
            </a:r>
            <a:endParaRPr lang="en-GB" sz="1400" dirty="0">
              <a:solidFill>
                <a:schemeClr val="bg1"/>
              </a:solidFill>
            </a:endParaRPr>
          </a:p>
        </p:txBody>
      </p:sp>
      <p:pic>
        <p:nvPicPr>
          <p:cNvPr id="248834" name="Picture 2" descr="E:\NewGDRIVE\Google Drive\jonny work\final report\thesis\squarevertex.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6545" y="1556792"/>
            <a:ext cx="7018337" cy="2857500"/>
          </a:xfrm>
          <a:prstGeom prst="rect">
            <a:avLst/>
          </a:prstGeom>
          <a:noFill/>
          <a:extLst>
            <a:ext uri="{909E8E84-426E-40DD-AFC4-6F175D3DCCD1}">
              <a14:hiddenFill xmlns:a14="http://schemas.microsoft.com/office/drawing/2010/main">
                <a:solidFill>
                  <a:srgbClr val="FFFFFF"/>
                </a:solidFill>
              </a14:hiddenFill>
            </a:ext>
          </a:extLst>
        </p:spPr>
      </p:pic>
      <p:pic>
        <p:nvPicPr>
          <p:cNvPr id="248835"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94000" y="4581128"/>
            <a:ext cx="3802063" cy="2043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5006384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Rectangle 2"/>
          <p:cNvSpPr>
            <a:spLocks noGrp="1" noChangeArrowheads="1"/>
          </p:cNvSpPr>
          <p:nvPr>
            <p:ph type="body" idx="1"/>
          </p:nvPr>
        </p:nvSpPr>
        <p:spPr>
          <a:xfrm>
            <a:off x="355600" y="1665288"/>
            <a:ext cx="6838950" cy="4349750"/>
          </a:xfrm>
        </p:spPr>
        <p:txBody>
          <a:bodyPr/>
          <a:lstStyle/>
          <a:p>
            <a:pPr lvl="1"/>
            <a:r>
              <a:rPr lang="en-GB" dirty="0"/>
              <a:t>Water </a:t>
            </a:r>
            <a:r>
              <a:rPr lang="en-GB" dirty="0" smtClean="0"/>
              <a:t>ice</a:t>
            </a:r>
          </a:p>
          <a:p>
            <a:pPr lvl="1"/>
            <a:r>
              <a:rPr lang="en-GB" dirty="0" smtClean="0"/>
              <a:t>Frustration</a:t>
            </a:r>
          </a:p>
          <a:p>
            <a:pPr lvl="1"/>
            <a:r>
              <a:rPr lang="en-GB" dirty="0" smtClean="0"/>
              <a:t>Spin ice</a:t>
            </a:r>
          </a:p>
          <a:p>
            <a:pPr lvl="1"/>
            <a:r>
              <a:rPr lang="en-GB" dirty="0" smtClean="0"/>
              <a:t>Artificial Spin Ice</a:t>
            </a:r>
          </a:p>
          <a:p>
            <a:pPr lvl="1"/>
            <a:r>
              <a:rPr lang="en-GB" dirty="0" smtClean="0"/>
              <a:t>Monte Carlo</a:t>
            </a:r>
          </a:p>
          <a:p>
            <a:pPr lvl="1"/>
            <a:r>
              <a:rPr lang="en-GB" dirty="0" smtClean="0"/>
              <a:t>Discretisation</a:t>
            </a:r>
          </a:p>
          <a:p>
            <a:pPr lvl="1"/>
            <a:r>
              <a:rPr lang="en-GB" dirty="0" smtClean="0"/>
              <a:t>Software</a:t>
            </a:r>
          </a:p>
          <a:p>
            <a:pPr lvl="1"/>
            <a:r>
              <a:rPr lang="en-GB" dirty="0" smtClean="0"/>
              <a:t>Statistical Analysis</a:t>
            </a:r>
          </a:p>
          <a:p>
            <a:pPr lvl="1"/>
            <a:r>
              <a:rPr lang="en-GB" dirty="0" smtClean="0"/>
              <a:t>Square spin ice</a:t>
            </a:r>
          </a:p>
          <a:p>
            <a:pPr lvl="1"/>
            <a:r>
              <a:rPr lang="en-GB" dirty="0" smtClean="0"/>
              <a:t>Penrose spin ice</a:t>
            </a:r>
          </a:p>
        </p:txBody>
      </p:sp>
      <p:grpSp>
        <p:nvGrpSpPr>
          <p:cNvPr id="217091" name="Group 3"/>
          <p:cNvGrpSpPr>
            <a:grpSpLocks/>
          </p:cNvGrpSpPr>
          <p:nvPr/>
        </p:nvGrpSpPr>
        <p:grpSpPr bwMode="auto">
          <a:xfrm>
            <a:off x="76200" y="76200"/>
            <a:ext cx="8991600" cy="1258888"/>
            <a:chOff x="48" y="48"/>
            <a:chExt cx="5664" cy="793"/>
          </a:xfrm>
        </p:grpSpPr>
        <p:sp>
          <p:nvSpPr>
            <p:cNvPr id="217092" name="Rectangle 4"/>
            <p:cNvSpPr>
              <a:spLocks noChangeArrowheads="1"/>
            </p:cNvSpPr>
            <p:nvPr/>
          </p:nvSpPr>
          <p:spPr bwMode="ltGray">
            <a:xfrm>
              <a:off x="48" y="48"/>
              <a:ext cx="5664" cy="793"/>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spcBef>
                  <a:spcPct val="0"/>
                </a:spcBef>
              </a:pPr>
              <a:endParaRPr lang="en-US" sz="2400">
                <a:solidFill>
                  <a:srgbClr val="8D010F"/>
                </a:solidFill>
                <a:latin typeface="Times" pitchFamily="18" charset="0"/>
              </a:endParaRPr>
            </a:p>
          </p:txBody>
        </p:sp>
        <p:pic>
          <p:nvPicPr>
            <p:cNvPr id="217093" name="Picture 5" descr="LeedsUniWhit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ltGray">
            <a:xfrm>
              <a:off x="4102" y="278"/>
              <a:ext cx="1433" cy="408"/>
            </a:xfrm>
            <a:prstGeom prst="rect">
              <a:avLst/>
            </a:prstGeom>
            <a:solidFill>
              <a:schemeClr val="accent1"/>
            </a:solidFill>
          </p:spPr>
        </p:pic>
      </p:grpSp>
      <p:sp>
        <p:nvSpPr>
          <p:cNvPr id="217094" name="Text Box 6"/>
          <p:cNvSpPr txBox="1">
            <a:spLocks noChangeArrowheads="1"/>
          </p:cNvSpPr>
          <p:nvPr/>
        </p:nvSpPr>
        <p:spPr bwMode="ltGray">
          <a:xfrm>
            <a:off x="355600" y="420688"/>
            <a:ext cx="4876800" cy="7381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36000" anchor="b"/>
          <a:lstStyle/>
          <a:p>
            <a:pPr eaLnBrk="0" hangingPunct="0">
              <a:spcBef>
                <a:spcPct val="0"/>
              </a:spcBef>
            </a:pPr>
            <a:r>
              <a:rPr lang="en-GB" sz="2800" dirty="0" smtClean="0">
                <a:solidFill>
                  <a:schemeClr val="bg1"/>
                </a:solidFill>
              </a:rPr>
              <a:t>Overview</a:t>
            </a:r>
            <a:endParaRPr lang="en-GB" sz="2800" dirty="0">
              <a:solidFill>
                <a:schemeClr val="bg1"/>
              </a:solidFill>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7091" name="Group 3"/>
          <p:cNvGrpSpPr>
            <a:grpSpLocks/>
          </p:cNvGrpSpPr>
          <p:nvPr/>
        </p:nvGrpSpPr>
        <p:grpSpPr bwMode="auto">
          <a:xfrm>
            <a:off x="76200" y="76200"/>
            <a:ext cx="8991600" cy="1258888"/>
            <a:chOff x="48" y="48"/>
            <a:chExt cx="5664" cy="793"/>
          </a:xfrm>
        </p:grpSpPr>
        <p:sp>
          <p:nvSpPr>
            <p:cNvPr id="217092" name="Rectangle 4"/>
            <p:cNvSpPr>
              <a:spLocks noChangeArrowheads="1"/>
            </p:cNvSpPr>
            <p:nvPr/>
          </p:nvSpPr>
          <p:spPr bwMode="ltGray">
            <a:xfrm>
              <a:off x="48" y="48"/>
              <a:ext cx="5664" cy="793"/>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spcBef>
                  <a:spcPct val="0"/>
                </a:spcBef>
              </a:pPr>
              <a:endParaRPr lang="en-US" sz="2400">
                <a:solidFill>
                  <a:srgbClr val="8D010F"/>
                </a:solidFill>
                <a:latin typeface="Times" pitchFamily="18" charset="0"/>
              </a:endParaRPr>
            </a:p>
          </p:txBody>
        </p:sp>
        <p:pic>
          <p:nvPicPr>
            <p:cNvPr id="217093" name="Picture 5" descr="LeedsUniWhit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ltGray">
            <a:xfrm>
              <a:off x="4102" y="278"/>
              <a:ext cx="1433" cy="408"/>
            </a:xfrm>
            <a:prstGeom prst="rect">
              <a:avLst/>
            </a:prstGeom>
            <a:solidFill>
              <a:schemeClr val="accent1"/>
            </a:solidFill>
          </p:spPr>
        </p:pic>
      </p:grpSp>
      <p:sp>
        <p:nvSpPr>
          <p:cNvPr id="217094" name="Text Box 6"/>
          <p:cNvSpPr txBox="1">
            <a:spLocks noChangeArrowheads="1"/>
          </p:cNvSpPr>
          <p:nvPr/>
        </p:nvSpPr>
        <p:spPr bwMode="ltGray">
          <a:xfrm>
            <a:off x="355600" y="420688"/>
            <a:ext cx="4876800" cy="7381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36000" anchor="b"/>
          <a:lstStyle/>
          <a:p>
            <a:pPr eaLnBrk="0" hangingPunct="0">
              <a:spcBef>
                <a:spcPct val="0"/>
              </a:spcBef>
            </a:pPr>
            <a:r>
              <a:rPr lang="en-GB" sz="2800" dirty="0" smtClean="0">
                <a:solidFill>
                  <a:schemeClr val="bg1"/>
                </a:solidFill>
              </a:rPr>
              <a:t>Square spin ice</a:t>
            </a:r>
            <a:endParaRPr lang="en-GB" sz="2800" dirty="0">
              <a:solidFill>
                <a:schemeClr val="bg1"/>
              </a:solidFill>
            </a:endParaRPr>
          </a:p>
          <a:p>
            <a:pPr eaLnBrk="0" hangingPunct="0">
              <a:spcBef>
                <a:spcPct val="0"/>
              </a:spcBef>
            </a:pPr>
            <a:r>
              <a:rPr lang="en-GB" sz="1400" dirty="0" smtClean="0">
                <a:solidFill>
                  <a:schemeClr val="bg1"/>
                </a:solidFill>
              </a:rPr>
              <a:t>Energy landscape</a:t>
            </a:r>
            <a:endParaRPr lang="en-GB" sz="1400" dirty="0">
              <a:solidFill>
                <a:schemeClr val="bg1"/>
              </a:solidFill>
            </a:endParaRPr>
          </a:p>
        </p:txBody>
      </p:sp>
      <p:pic>
        <p:nvPicPr>
          <p:cNvPr id="7"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5012" y="1431876"/>
            <a:ext cx="4484730" cy="5400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6139716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7091" name="Group 3"/>
          <p:cNvGrpSpPr>
            <a:grpSpLocks/>
          </p:cNvGrpSpPr>
          <p:nvPr/>
        </p:nvGrpSpPr>
        <p:grpSpPr bwMode="auto">
          <a:xfrm>
            <a:off x="76200" y="76200"/>
            <a:ext cx="8991600" cy="1258888"/>
            <a:chOff x="48" y="48"/>
            <a:chExt cx="5664" cy="793"/>
          </a:xfrm>
        </p:grpSpPr>
        <p:sp>
          <p:nvSpPr>
            <p:cNvPr id="217092" name="Rectangle 4"/>
            <p:cNvSpPr>
              <a:spLocks noChangeArrowheads="1"/>
            </p:cNvSpPr>
            <p:nvPr/>
          </p:nvSpPr>
          <p:spPr bwMode="ltGray">
            <a:xfrm>
              <a:off x="48" y="48"/>
              <a:ext cx="5664" cy="793"/>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spcBef>
                  <a:spcPct val="0"/>
                </a:spcBef>
              </a:pPr>
              <a:endParaRPr lang="en-US" sz="2400">
                <a:solidFill>
                  <a:srgbClr val="8D010F"/>
                </a:solidFill>
                <a:latin typeface="Times" pitchFamily="18" charset="0"/>
              </a:endParaRPr>
            </a:p>
          </p:txBody>
        </p:sp>
        <p:pic>
          <p:nvPicPr>
            <p:cNvPr id="217093" name="Picture 5" descr="LeedsUniWhit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ltGray">
            <a:xfrm>
              <a:off x="4102" y="278"/>
              <a:ext cx="1433" cy="408"/>
            </a:xfrm>
            <a:prstGeom prst="rect">
              <a:avLst/>
            </a:prstGeom>
            <a:solidFill>
              <a:schemeClr val="accent1"/>
            </a:solidFill>
          </p:spPr>
        </p:pic>
      </p:grpSp>
      <p:sp>
        <p:nvSpPr>
          <p:cNvPr id="217094" name="Text Box 6"/>
          <p:cNvSpPr txBox="1">
            <a:spLocks noChangeArrowheads="1"/>
          </p:cNvSpPr>
          <p:nvPr/>
        </p:nvSpPr>
        <p:spPr bwMode="ltGray">
          <a:xfrm>
            <a:off x="355600" y="420688"/>
            <a:ext cx="4876800" cy="7381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36000" anchor="b"/>
          <a:lstStyle/>
          <a:p>
            <a:pPr eaLnBrk="0" hangingPunct="0">
              <a:spcBef>
                <a:spcPct val="0"/>
              </a:spcBef>
            </a:pPr>
            <a:r>
              <a:rPr lang="en-GB" sz="2800" dirty="0" smtClean="0">
                <a:solidFill>
                  <a:schemeClr val="bg1"/>
                </a:solidFill>
              </a:rPr>
              <a:t>Square spin ice</a:t>
            </a:r>
            <a:endParaRPr lang="en-GB" sz="2800" dirty="0">
              <a:solidFill>
                <a:schemeClr val="bg1"/>
              </a:solidFill>
            </a:endParaRPr>
          </a:p>
          <a:p>
            <a:pPr eaLnBrk="0" hangingPunct="0">
              <a:spcBef>
                <a:spcPct val="0"/>
              </a:spcBef>
            </a:pPr>
            <a:r>
              <a:rPr lang="en-GB" sz="1400" dirty="0" smtClean="0">
                <a:solidFill>
                  <a:schemeClr val="bg1"/>
                </a:solidFill>
              </a:rPr>
              <a:t>Energy decent</a:t>
            </a:r>
            <a:endParaRPr lang="en-GB" sz="1400" dirty="0">
              <a:solidFill>
                <a:schemeClr val="bg1"/>
              </a:solidFill>
            </a:endParaRPr>
          </a:p>
        </p:txBody>
      </p:sp>
      <p:pic>
        <p:nvPicPr>
          <p:cNvPr id="248837" name="Picture 5" descr="E:\NewGDRIVE\Google Drive\jonny work\final report\thesis\squareenergydecent.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200" y="1628800"/>
            <a:ext cx="5034036" cy="3528777"/>
          </a:xfrm>
          <a:prstGeom prst="rect">
            <a:avLst/>
          </a:prstGeom>
          <a:noFill/>
          <a:extLst>
            <a:ext uri="{909E8E84-426E-40DD-AFC4-6F175D3DCCD1}">
              <a14:hiddenFill xmlns:a14="http://schemas.microsoft.com/office/drawing/2010/main">
                <a:solidFill>
                  <a:srgbClr val="FFFFFF"/>
                </a:solidFill>
              </a14:hiddenFill>
            </a:ext>
          </a:extLst>
        </p:spPr>
      </p:pic>
      <p:pic>
        <p:nvPicPr>
          <p:cNvPr id="248838" name="Picture 6" descr="E:\NewGDRIVE\Google Drive\jonny work\final report\thesis\squarerun.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520521" y="1556792"/>
            <a:ext cx="4266291" cy="3384376"/>
          </a:xfrm>
          <a:prstGeom prst="rect">
            <a:avLst/>
          </a:prstGeom>
          <a:noFill/>
          <a:extLst>
            <a:ext uri="{909E8E84-426E-40DD-AFC4-6F175D3DCCD1}">
              <a14:hiddenFill xmlns:a14="http://schemas.microsoft.com/office/drawing/2010/main">
                <a:solidFill>
                  <a:srgbClr val="FFFFFF"/>
                </a:solidFill>
              </a14:hiddenFill>
            </a:ext>
          </a:extLst>
        </p:spPr>
      </p:pic>
      <p:pic>
        <p:nvPicPr>
          <p:cNvPr id="248839" name="Picture 7" descr="E:\NewGDRIVE\Google Drive\jonny work\final report\thesis\squarevertexdensity-tptasi.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5600" y="4872750"/>
            <a:ext cx="2919486" cy="198525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3489945" y="5085184"/>
            <a:ext cx="3856890" cy="1452705"/>
          </a:xfrm>
          <a:prstGeom prst="rect">
            <a:avLst/>
          </a:prstGeom>
          <a:noFill/>
        </p:spPr>
        <p:txBody>
          <a:bodyPr wrap="none" rtlCol="0">
            <a:spAutoFit/>
          </a:bodyPr>
          <a:lstStyle/>
          <a:p>
            <a:r>
              <a:rPr lang="en-GB" sz="1400" dirty="0"/>
              <a:t>Levis, D. and </a:t>
            </a:r>
            <a:r>
              <a:rPr lang="en-GB" sz="1400" dirty="0" err="1"/>
              <a:t>Cugliandolo</a:t>
            </a:r>
            <a:r>
              <a:rPr lang="en-GB" sz="1400" dirty="0"/>
              <a:t>, L.F. </a:t>
            </a:r>
          </a:p>
          <a:p>
            <a:r>
              <a:rPr lang="en-GB" sz="1400" dirty="0"/>
              <a:t>Thermal phase transitions in Artificial Spin-Ice.</a:t>
            </a:r>
          </a:p>
          <a:p>
            <a:r>
              <a:rPr lang="en-GB" sz="1400" dirty="0" err="1"/>
              <a:t>ArXiv</a:t>
            </a:r>
            <a:r>
              <a:rPr lang="en-GB" sz="1400" dirty="0"/>
              <a:t> e-prints</a:t>
            </a:r>
          </a:p>
          <a:p>
            <a:r>
              <a:rPr lang="en-GB" sz="1400" dirty="0"/>
              <a:t>Feb 2003</a:t>
            </a:r>
          </a:p>
          <a:p>
            <a:endParaRPr lang="en-GB" dirty="0"/>
          </a:p>
        </p:txBody>
      </p:sp>
    </p:spTree>
    <p:extLst>
      <p:ext uri="{BB962C8B-B14F-4D97-AF65-F5344CB8AC3E}">
        <p14:creationId xmlns:p14="http://schemas.microsoft.com/office/powerpoint/2010/main" val="233125321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7091" name="Group 3"/>
          <p:cNvGrpSpPr>
            <a:grpSpLocks/>
          </p:cNvGrpSpPr>
          <p:nvPr/>
        </p:nvGrpSpPr>
        <p:grpSpPr bwMode="auto">
          <a:xfrm>
            <a:off x="76200" y="76200"/>
            <a:ext cx="8991600" cy="1258888"/>
            <a:chOff x="48" y="48"/>
            <a:chExt cx="5664" cy="793"/>
          </a:xfrm>
        </p:grpSpPr>
        <p:sp>
          <p:nvSpPr>
            <p:cNvPr id="217092" name="Rectangle 4"/>
            <p:cNvSpPr>
              <a:spLocks noChangeArrowheads="1"/>
            </p:cNvSpPr>
            <p:nvPr/>
          </p:nvSpPr>
          <p:spPr bwMode="ltGray">
            <a:xfrm>
              <a:off x="48" y="48"/>
              <a:ext cx="5664" cy="793"/>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spcBef>
                  <a:spcPct val="0"/>
                </a:spcBef>
              </a:pPr>
              <a:endParaRPr lang="en-US" sz="2400">
                <a:solidFill>
                  <a:srgbClr val="8D010F"/>
                </a:solidFill>
                <a:latin typeface="Times" pitchFamily="18" charset="0"/>
              </a:endParaRPr>
            </a:p>
          </p:txBody>
        </p:sp>
        <p:pic>
          <p:nvPicPr>
            <p:cNvPr id="217093" name="Picture 5" descr="LeedsUniWhit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ltGray">
            <a:xfrm>
              <a:off x="4102" y="278"/>
              <a:ext cx="1433" cy="408"/>
            </a:xfrm>
            <a:prstGeom prst="rect">
              <a:avLst/>
            </a:prstGeom>
            <a:solidFill>
              <a:schemeClr val="accent1"/>
            </a:solidFill>
          </p:spPr>
        </p:pic>
      </p:grpSp>
      <p:sp>
        <p:nvSpPr>
          <p:cNvPr id="217094" name="Text Box 6"/>
          <p:cNvSpPr txBox="1">
            <a:spLocks noChangeArrowheads="1"/>
          </p:cNvSpPr>
          <p:nvPr/>
        </p:nvSpPr>
        <p:spPr bwMode="ltGray">
          <a:xfrm>
            <a:off x="355600" y="420688"/>
            <a:ext cx="4876800" cy="7381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36000" anchor="b"/>
          <a:lstStyle/>
          <a:p>
            <a:pPr eaLnBrk="0" hangingPunct="0">
              <a:spcBef>
                <a:spcPct val="0"/>
              </a:spcBef>
            </a:pPr>
            <a:r>
              <a:rPr lang="en-GB" sz="2800" dirty="0" smtClean="0">
                <a:solidFill>
                  <a:schemeClr val="bg1"/>
                </a:solidFill>
              </a:rPr>
              <a:t>Square spin ice</a:t>
            </a:r>
            <a:endParaRPr lang="en-GB" sz="2800" dirty="0">
              <a:solidFill>
                <a:schemeClr val="bg1"/>
              </a:solidFill>
            </a:endParaRPr>
          </a:p>
          <a:p>
            <a:pPr eaLnBrk="0" hangingPunct="0">
              <a:spcBef>
                <a:spcPct val="0"/>
              </a:spcBef>
            </a:pPr>
            <a:r>
              <a:rPr lang="en-GB" sz="1400" dirty="0" smtClean="0">
                <a:solidFill>
                  <a:schemeClr val="bg1"/>
                </a:solidFill>
              </a:rPr>
              <a:t>Before and after</a:t>
            </a:r>
            <a:endParaRPr lang="en-GB" sz="1400" dirty="0">
              <a:solidFill>
                <a:schemeClr val="bg1"/>
              </a:solidFill>
            </a:endParaRPr>
          </a:p>
        </p:txBody>
      </p:sp>
      <p:pic>
        <p:nvPicPr>
          <p:cNvPr id="25293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34505" y="1543066"/>
            <a:ext cx="6414864" cy="50305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9850809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7091" name="Group 3"/>
          <p:cNvGrpSpPr>
            <a:grpSpLocks/>
          </p:cNvGrpSpPr>
          <p:nvPr/>
        </p:nvGrpSpPr>
        <p:grpSpPr bwMode="auto">
          <a:xfrm>
            <a:off x="76200" y="76200"/>
            <a:ext cx="8991600" cy="1258888"/>
            <a:chOff x="48" y="48"/>
            <a:chExt cx="5664" cy="793"/>
          </a:xfrm>
        </p:grpSpPr>
        <p:sp>
          <p:nvSpPr>
            <p:cNvPr id="217092" name="Rectangle 4"/>
            <p:cNvSpPr>
              <a:spLocks noChangeArrowheads="1"/>
            </p:cNvSpPr>
            <p:nvPr/>
          </p:nvSpPr>
          <p:spPr bwMode="ltGray">
            <a:xfrm>
              <a:off x="48" y="48"/>
              <a:ext cx="5664" cy="793"/>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spcBef>
                  <a:spcPct val="0"/>
                </a:spcBef>
              </a:pPr>
              <a:endParaRPr lang="en-US" sz="2400">
                <a:solidFill>
                  <a:srgbClr val="8D010F"/>
                </a:solidFill>
                <a:latin typeface="Times" pitchFamily="18" charset="0"/>
              </a:endParaRPr>
            </a:p>
          </p:txBody>
        </p:sp>
        <p:pic>
          <p:nvPicPr>
            <p:cNvPr id="217093" name="Picture 5" descr="LeedsUniWhit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ltGray">
            <a:xfrm>
              <a:off x="4102" y="278"/>
              <a:ext cx="1433" cy="408"/>
            </a:xfrm>
            <a:prstGeom prst="rect">
              <a:avLst/>
            </a:prstGeom>
            <a:solidFill>
              <a:schemeClr val="accent1"/>
            </a:solidFill>
          </p:spPr>
        </p:pic>
      </p:grpSp>
      <p:sp>
        <p:nvSpPr>
          <p:cNvPr id="217094" name="Text Box 6"/>
          <p:cNvSpPr txBox="1">
            <a:spLocks noChangeArrowheads="1"/>
          </p:cNvSpPr>
          <p:nvPr/>
        </p:nvSpPr>
        <p:spPr bwMode="ltGray">
          <a:xfrm>
            <a:off x="355600" y="420688"/>
            <a:ext cx="4876800" cy="7381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36000" anchor="b"/>
          <a:lstStyle/>
          <a:p>
            <a:pPr eaLnBrk="0" hangingPunct="0">
              <a:spcBef>
                <a:spcPct val="0"/>
              </a:spcBef>
            </a:pPr>
            <a:r>
              <a:rPr lang="en-GB" sz="2800" dirty="0" smtClean="0">
                <a:solidFill>
                  <a:schemeClr val="bg1"/>
                </a:solidFill>
              </a:rPr>
              <a:t>Square spin ice</a:t>
            </a:r>
          </a:p>
          <a:p>
            <a:pPr eaLnBrk="0" hangingPunct="0">
              <a:spcBef>
                <a:spcPct val="0"/>
              </a:spcBef>
            </a:pPr>
            <a:r>
              <a:rPr lang="en-GB" sz="1400" dirty="0" smtClean="0">
                <a:solidFill>
                  <a:schemeClr val="bg1"/>
                </a:solidFill>
              </a:rPr>
              <a:t>Magnetisation order parameter</a:t>
            </a:r>
            <a:endParaRPr lang="en-GB" sz="1400" dirty="0">
              <a:solidFill>
                <a:schemeClr val="bg1"/>
              </a:solidFill>
            </a:endParaRPr>
          </a:p>
        </p:txBody>
      </p:sp>
      <p:pic>
        <p:nvPicPr>
          <p:cNvPr id="249859" name="Picture 3" descr="E:\NewGDRIVE\Google Drive\jonny work\final report\thesis\squaremagorder.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54527" y="1463416"/>
            <a:ext cx="4835651" cy="3981808"/>
          </a:xfrm>
          <a:prstGeom prst="rect">
            <a:avLst/>
          </a:prstGeom>
          <a:noFill/>
          <a:extLst>
            <a:ext uri="{909E8E84-426E-40DD-AFC4-6F175D3DCCD1}">
              <a14:hiddenFill xmlns:a14="http://schemas.microsoft.com/office/drawing/2010/main">
                <a:solidFill>
                  <a:srgbClr val="FFFFFF"/>
                </a:solidFill>
              </a14:hiddenFill>
            </a:ext>
          </a:extLst>
        </p:spPr>
      </p:pic>
      <p:pic>
        <p:nvPicPr>
          <p:cNvPr id="249861"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87110" y="2264143"/>
            <a:ext cx="3082222" cy="2290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TextBox 11"/>
          <p:cNvSpPr txBox="1"/>
          <p:nvPr/>
        </p:nvSpPr>
        <p:spPr>
          <a:xfrm>
            <a:off x="5287110" y="4581128"/>
            <a:ext cx="3856890" cy="1341906"/>
          </a:xfrm>
          <a:prstGeom prst="rect">
            <a:avLst/>
          </a:prstGeom>
          <a:noFill/>
        </p:spPr>
        <p:txBody>
          <a:bodyPr wrap="none" rtlCol="0">
            <a:spAutoFit/>
          </a:bodyPr>
          <a:lstStyle/>
          <a:p>
            <a:r>
              <a:rPr lang="en-GB" sz="1400" dirty="0"/>
              <a:t>Levis, D. and </a:t>
            </a:r>
            <a:r>
              <a:rPr lang="en-GB" sz="1400" dirty="0" err="1"/>
              <a:t>Cugliandolo</a:t>
            </a:r>
            <a:r>
              <a:rPr lang="en-GB" sz="1400" dirty="0"/>
              <a:t>, L.F. </a:t>
            </a:r>
          </a:p>
          <a:p>
            <a:r>
              <a:rPr lang="en-GB" sz="1400" dirty="0"/>
              <a:t>Thermal phase transitions in Artificial Spin-Ice.</a:t>
            </a:r>
          </a:p>
          <a:p>
            <a:r>
              <a:rPr lang="en-GB" sz="1400" dirty="0" err="1"/>
              <a:t>ArXiv</a:t>
            </a:r>
            <a:r>
              <a:rPr lang="en-GB" sz="1400" dirty="0"/>
              <a:t> e-prints</a:t>
            </a:r>
          </a:p>
          <a:p>
            <a:r>
              <a:rPr lang="en-GB" sz="1400" dirty="0"/>
              <a:t>Feb 2003</a:t>
            </a:r>
          </a:p>
          <a:p>
            <a:endParaRPr lang="en-GB" sz="1400" dirty="0"/>
          </a:p>
        </p:txBody>
      </p:sp>
    </p:spTree>
    <p:extLst>
      <p:ext uri="{BB962C8B-B14F-4D97-AF65-F5344CB8AC3E}">
        <p14:creationId xmlns:p14="http://schemas.microsoft.com/office/powerpoint/2010/main" val="4454877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7091" name="Group 3"/>
          <p:cNvGrpSpPr>
            <a:grpSpLocks/>
          </p:cNvGrpSpPr>
          <p:nvPr/>
        </p:nvGrpSpPr>
        <p:grpSpPr bwMode="auto">
          <a:xfrm>
            <a:off x="76200" y="76200"/>
            <a:ext cx="8991600" cy="1258888"/>
            <a:chOff x="48" y="48"/>
            <a:chExt cx="5664" cy="793"/>
          </a:xfrm>
        </p:grpSpPr>
        <p:sp>
          <p:nvSpPr>
            <p:cNvPr id="217092" name="Rectangle 4"/>
            <p:cNvSpPr>
              <a:spLocks noChangeArrowheads="1"/>
            </p:cNvSpPr>
            <p:nvPr/>
          </p:nvSpPr>
          <p:spPr bwMode="ltGray">
            <a:xfrm>
              <a:off x="48" y="48"/>
              <a:ext cx="5664" cy="793"/>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spcBef>
                  <a:spcPct val="0"/>
                </a:spcBef>
              </a:pPr>
              <a:endParaRPr lang="en-US" sz="2400">
                <a:solidFill>
                  <a:srgbClr val="8D010F"/>
                </a:solidFill>
                <a:latin typeface="Times" pitchFamily="18" charset="0"/>
              </a:endParaRPr>
            </a:p>
          </p:txBody>
        </p:sp>
        <p:pic>
          <p:nvPicPr>
            <p:cNvPr id="217093" name="Picture 5" descr="LeedsUniWhit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ltGray">
            <a:xfrm>
              <a:off x="4102" y="278"/>
              <a:ext cx="1433" cy="408"/>
            </a:xfrm>
            <a:prstGeom prst="rect">
              <a:avLst/>
            </a:prstGeom>
            <a:solidFill>
              <a:schemeClr val="accent1"/>
            </a:solidFill>
          </p:spPr>
        </p:pic>
      </p:grpSp>
      <p:sp>
        <p:nvSpPr>
          <p:cNvPr id="217094" name="Text Box 6"/>
          <p:cNvSpPr txBox="1">
            <a:spLocks noChangeArrowheads="1"/>
          </p:cNvSpPr>
          <p:nvPr/>
        </p:nvSpPr>
        <p:spPr bwMode="ltGray">
          <a:xfrm>
            <a:off x="355600" y="420688"/>
            <a:ext cx="4876800" cy="7381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36000" anchor="b"/>
          <a:lstStyle/>
          <a:p>
            <a:pPr eaLnBrk="0" hangingPunct="0">
              <a:spcBef>
                <a:spcPct val="0"/>
              </a:spcBef>
            </a:pPr>
            <a:r>
              <a:rPr lang="en-GB" sz="2800" dirty="0" smtClean="0">
                <a:solidFill>
                  <a:schemeClr val="bg1"/>
                </a:solidFill>
              </a:rPr>
              <a:t>Square spin ice</a:t>
            </a:r>
            <a:endParaRPr lang="en-GB" sz="2800" dirty="0">
              <a:solidFill>
                <a:schemeClr val="bg1"/>
              </a:solidFill>
            </a:endParaRPr>
          </a:p>
          <a:p>
            <a:pPr eaLnBrk="0" hangingPunct="0">
              <a:spcBef>
                <a:spcPct val="0"/>
              </a:spcBef>
            </a:pPr>
            <a:r>
              <a:rPr lang="en-GB" sz="1400" dirty="0" smtClean="0">
                <a:solidFill>
                  <a:schemeClr val="bg1"/>
                </a:solidFill>
              </a:rPr>
              <a:t>Heat capacity</a:t>
            </a:r>
            <a:endParaRPr lang="en-GB" sz="1400" dirty="0">
              <a:solidFill>
                <a:schemeClr val="bg1"/>
              </a:solidFill>
            </a:endParaRPr>
          </a:p>
        </p:txBody>
      </p:sp>
      <p:pic>
        <p:nvPicPr>
          <p:cNvPr id="250883" name="Picture 3" descr="E:\NewGDRIVE\Google Drive\jonny work\final report\thesis\squareheatcapacity.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5600" y="1654185"/>
            <a:ext cx="4464496" cy="3344245"/>
          </a:xfrm>
          <a:prstGeom prst="rect">
            <a:avLst/>
          </a:prstGeom>
          <a:noFill/>
          <a:extLst>
            <a:ext uri="{909E8E84-426E-40DD-AFC4-6F175D3DCCD1}">
              <a14:hiddenFill xmlns:a14="http://schemas.microsoft.com/office/drawing/2010/main">
                <a:solidFill>
                  <a:srgbClr val="FFFFFF"/>
                </a:solidFill>
              </a14:hiddenFill>
            </a:ext>
          </a:extLst>
        </p:spPr>
      </p:pic>
      <p:pic>
        <p:nvPicPr>
          <p:cNvPr id="250886"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32400" y="2347797"/>
            <a:ext cx="3835400" cy="35316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0887"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200" y="4884710"/>
            <a:ext cx="2691755" cy="19895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TextBox 13"/>
          <p:cNvSpPr txBox="1"/>
          <p:nvPr/>
        </p:nvSpPr>
        <p:spPr>
          <a:xfrm>
            <a:off x="2808482" y="5089396"/>
            <a:ext cx="2309222" cy="1384995"/>
          </a:xfrm>
          <a:prstGeom prst="rect">
            <a:avLst/>
          </a:prstGeom>
          <a:noFill/>
        </p:spPr>
        <p:txBody>
          <a:bodyPr wrap="none" rtlCol="0">
            <a:spAutoFit/>
          </a:bodyPr>
          <a:lstStyle/>
          <a:p>
            <a:r>
              <a:rPr lang="en-GB" sz="1200" dirty="0"/>
              <a:t>Levis, D. and </a:t>
            </a:r>
            <a:r>
              <a:rPr lang="en-GB" sz="1200" dirty="0" err="1"/>
              <a:t>Cugliandolo</a:t>
            </a:r>
            <a:r>
              <a:rPr lang="en-GB" sz="1200" dirty="0"/>
              <a:t>, L.F. </a:t>
            </a:r>
          </a:p>
          <a:p>
            <a:r>
              <a:rPr lang="en-GB" sz="1200" dirty="0"/>
              <a:t>Thermal phase transitions in </a:t>
            </a:r>
            <a:endParaRPr lang="en-GB" sz="1200" dirty="0" smtClean="0"/>
          </a:p>
          <a:p>
            <a:r>
              <a:rPr lang="en-GB" sz="1200" dirty="0" smtClean="0"/>
              <a:t>Artificial </a:t>
            </a:r>
            <a:r>
              <a:rPr lang="en-GB" sz="1200" dirty="0"/>
              <a:t>Spin-Ice.</a:t>
            </a:r>
          </a:p>
          <a:p>
            <a:r>
              <a:rPr lang="en-GB" sz="1200" dirty="0" err="1"/>
              <a:t>ArXiv</a:t>
            </a:r>
            <a:r>
              <a:rPr lang="en-GB" sz="1200" dirty="0"/>
              <a:t> </a:t>
            </a:r>
            <a:r>
              <a:rPr lang="en-GB" sz="1200" dirty="0" smtClean="0"/>
              <a:t>e-prints,</a:t>
            </a:r>
            <a:endParaRPr lang="en-GB" sz="1200" dirty="0"/>
          </a:p>
          <a:p>
            <a:r>
              <a:rPr lang="en-GB" sz="1200" dirty="0"/>
              <a:t>Feb 2003</a:t>
            </a:r>
          </a:p>
          <a:p>
            <a:endParaRPr lang="en-GB" sz="1200" dirty="0"/>
          </a:p>
        </p:txBody>
      </p:sp>
    </p:spTree>
    <p:extLst>
      <p:ext uri="{BB962C8B-B14F-4D97-AF65-F5344CB8AC3E}">
        <p14:creationId xmlns:p14="http://schemas.microsoft.com/office/powerpoint/2010/main" val="4454877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7091" name="Group 3"/>
          <p:cNvGrpSpPr>
            <a:grpSpLocks/>
          </p:cNvGrpSpPr>
          <p:nvPr/>
        </p:nvGrpSpPr>
        <p:grpSpPr bwMode="auto">
          <a:xfrm>
            <a:off x="76200" y="76200"/>
            <a:ext cx="8991600" cy="1258888"/>
            <a:chOff x="48" y="48"/>
            <a:chExt cx="5664" cy="793"/>
          </a:xfrm>
        </p:grpSpPr>
        <p:sp>
          <p:nvSpPr>
            <p:cNvPr id="217092" name="Rectangle 4"/>
            <p:cNvSpPr>
              <a:spLocks noChangeArrowheads="1"/>
            </p:cNvSpPr>
            <p:nvPr/>
          </p:nvSpPr>
          <p:spPr bwMode="ltGray">
            <a:xfrm>
              <a:off x="48" y="48"/>
              <a:ext cx="5664" cy="793"/>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spcBef>
                  <a:spcPct val="0"/>
                </a:spcBef>
              </a:pPr>
              <a:endParaRPr lang="en-US" sz="2400">
                <a:solidFill>
                  <a:srgbClr val="8D010F"/>
                </a:solidFill>
                <a:latin typeface="Times" pitchFamily="18" charset="0"/>
              </a:endParaRPr>
            </a:p>
          </p:txBody>
        </p:sp>
        <p:pic>
          <p:nvPicPr>
            <p:cNvPr id="217093" name="Picture 5" descr="LeedsUniWhit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ltGray">
            <a:xfrm>
              <a:off x="4102" y="278"/>
              <a:ext cx="1433" cy="408"/>
            </a:xfrm>
            <a:prstGeom prst="rect">
              <a:avLst/>
            </a:prstGeom>
            <a:solidFill>
              <a:schemeClr val="accent1"/>
            </a:solidFill>
          </p:spPr>
        </p:pic>
      </p:grpSp>
      <p:sp>
        <p:nvSpPr>
          <p:cNvPr id="217094" name="Text Box 6"/>
          <p:cNvSpPr txBox="1">
            <a:spLocks noChangeArrowheads="1"/>
          </p:cNvSpPr>
          <p:nvPr/>
        </p:nvSpPr>
        <p:spPr bwMode="ltGray">
          <a:xfrm>
            <a:off x="355600" y="420688"/>
            <a:ext cx="4876800" cy="7381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36000" anchor="b"/>
          <a:lstStyle/>
          <a:p>
            <a:pPr eaLnBrk="0" hangingPunct="0">
              <a:spcBef>
                <a:spcPct val="0"/>
              </a:spcBef>
            </a:pPr>
            <a:r>
              <a:rPr lang="en-GB" sz="2800" dirty="0" smtClean="0">
                <a:solidFill>
                  <a:schemeClr val="bg1"/>
                </a:solidFill>
              </a:rPr>
              <a:t>Square spin ice</a:t>
            </a:r>
            <a:endParaRPr lang="en-GB" sz="2800" dirty="0">
              <a:solidFill>
                <a:schemeClr val="bg1"/>
              </a:solidFill>
            </a:endParaRPr>
          </a:p>
          <a:p>
            <a:pPr eaLnBrk="0" hangingPunct="0">
              <a:spcBef>
                <a:spcPct val="0"/>
              </a:spcBef>
            </a:pPr>
            <a:r>
              <a:rPr lang="en-GB" sz="1400" dirty="0" smtClean="0">
                <a:solidFill>
                  <a:schemeClr val="bg1"/>
                </a:solidFill>
              </a:rPr>
              <a:t>Magnetic susceptibility</a:t>
            </a:r>
            <a:endParaRPr lang="en-GB" sz="1400" dirty="0">
              <a:solidFill>
                <a:schemeClr val="bg1"/>
              </a:solidFill>
            </a:endParaRPr>
          </a:p>
        </p:txBody>
      </p:sp>
      <p:pic>
        <p:nvPicPr>
          <p:cNvPr id="8" name="Picture 2" descr="E:\NewGDRIVE\Google Drive\jonny work\final report\thesis\squaremagsus.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051720" y="1781944"/>
            <a:ext cx="4861926" cy="36724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54877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7091" name="Group 3"/>
          <p:cNvGrpSpPr>
            <a:grpSpLocks/>
          </p:cNvGrpSpPr>
          <p:nvPr/>
        </p:nvGrpSpPr>
        <p:grpSpPr bwMode="auto">
          <a:xfrm>
            <a:off x="76200" y="76200"/>
            <a:ext cx="8991600" cy="1258888"/>
            <a:chOff x="48" y="48"/>
            <a:chExt cx="5664" cy="793"/>
          </a:xfrm>
        </p:grpSpPr>
        <p:sp>
          <p:nvSpPr>
            <p:cNvPr id="217092" name="Rectangle 4"/>
            <p:cNvSpPr>
              <a:spLocks noChangeArrowheads="1"/>
            </p:cNvSpPr>
            <p:nvPr/>
          </p:nvSpPr>
          <p:spPr bwMode="ltGray">
            <a:xfrm>
              <a:off x="48" y="48"/>
              <a:ext cx="5664" cy="793"/>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spcBef>
                  <a:spcPct val="0"/>
                </a:spcBef>
              </a:pPr>
              <a:endParaRPr lang="en-US" sz="2400">
                <a:solidFill>
                  <a:srgbClr val="8D010F"/>
                </a:solidFill>
                <a:latin typeface="Times" pitchFamily="18" charset="0"/>
              </a:endParaRPr>
            </a:p>
          </p:txBody>
        </p:sp>
        <p:pic>
          <p:nvPicPr>
            <p:cNvPr id="217093" name="Picture 5" descr="LeedsUniWhit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ltGray">
            <a:xfrm>
              <a:off x="4102" y="278"/>
              <a:ext cx="1433" cy="408"/>
            </a:xfrm>
            <a:prstGeom prst="rect">
              <a:avLst/>
            </a:prstGeom>
            <a:solidFill>
              <a:schemeClr val="accent1"/>
            </a:solidFill>
          </p:spPr>
        </p:pic>
      </p:grpSp>
      <p:sp>
        <p:nvSpPr>
          <p:cNvPr id="217094" name="Text Box 6"/>
          <p:cNvSpPr txBox="1">
            <a:spLocks noChangeArrowheads="1"/>
          </p:cNvSpPr>
          <p:nvPr/>
        </p:nvSpPr>
        <p:spPr bwMode="ltGray">
          <a:xfrm>
            <a:off x="355600" y="420688"/>
            <a:ext cx="4876800" cy="7381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36000" anchor="b"/>
          <a:lstStyle/>
          <a:p>
            <a:pPr eaLnBrk="0" hangingPunct="0">
              <a:spcBef>
                <a:spcPct val="0"/>
              </a:spcBef>
            </a:pPr>
            <a:r>
              <a:rPr lang="en-GB" sz="2800" dirty="0" smtClean="0">
                <a:solidFill>
                  <a:schemeClr val="bg1"/>
                </a:solidFill>
              </a:rPr>
              <a:t>Penrose spin ice</a:t>
            </a:r>
            <a:endParaRPr lang="en-GB" sz="2800" dirty="0">
              <a:solidFill>
                <a:schemeClr val="bg1"/>
              </a:solidFill>
            </a:endParaRPr>
          </a:p>
          <a:p>
            <a:pPr eaLnBrk="0" hangingPunct="0">
              <a:spcBef>
                <a:spcPct val="0"/>
              </a:spcBef>
            </a:pPr>
            <a:r>
              <a:rPr lang="en-GB" sz="1400" dirty="0" smtClean="0">
                <a:solidFill>
                  <a:schemeClr val="bg1"/>
                </a:solidFill>
              </a:rPr>
              <a:t>Vertex classification</a:t>
            </a:r>
            <a:endParaRPr lang="en-GB" sz="1400" dirty="0">
              <a:solidFill>
                <a:schemeClr val="bg1"/>
              </a:solidFill>
            </a:endParaRPr>
          </a:p>
        </p:txBody>
      </p:sp>
      <p:pic>
        <p:nvPicPr>
          <p:cNvPr id="251908" name="Picture 4" descr="E:\NewGDRIVE\Google Drive\jonny work\final report\thesis\penrosevertex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4189" y="1343075"/>
            <a:ext cx="7798420" cy="4013501"/>
          </a:xfrm>
          <a:prstGeom prst="rect">
            <a:avLst/>
          </a:prstGeom>
          <a:noFill/>
          <a:extLst>
            <a:ext uri="{909E8E84-426E-40DD-AFC4-6F175D3DCCD1}">
              <a14:hiddenFill xmlns:a14="http://schemas.microsoft.com/office/drawing/2010/main">
                <a:solidFill>
                  <a:srgbClr val="FFFFFF"/>
                </a:solidFill>
              </a14:hiddenFill>
            </a:ext>
          </a:extLst>
        </p:spPr>
      </p:pic>
      <p:pic>
        <p:nvPicPr>
          <p:cNvPr id="251909"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86695" y="5436107"/>
            <a:ext cx="2858641" cy="14443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11723" y="6453336"/>
            <a:ext cx="1101584" cy="246221"/>
          </a:xfrm>
          <a:prstGeom prst="rect">
            <a:avLst/>
          </a:prstGeom>
          <a:noFill/>
        </p:spPr>
        <p:txBody>
          <a:bodyPr wrap="none" rtlCol="0">
            <a:spAutoFit/>
          </a:bodyPr>
          <a:lstStyle/>
          <a:p>
            <a:r>
              <a:rPr lang="en-GB" sz="1000" dirty="0" smtClean="0"/>
              <a:t>3,3,6,4,10,20,36</a:t>
            </a:r>
            <a:endParaRPr lang="en-GB" sz="1000" dirty="0"/>
          </a:p>
        </p:txBody>
      </p:sp>
    </p:spTree>
    <p:extLst>
      <p:ext uri="{BB962C8B-B14F-4D97-AF65-F5344CB8AC3E}">
        <p14:creationId xmlns:p14="http://schemas.microsoft.com/office/powerpoint/2010/main" val="4454877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7091" name="Group 3"/>
          <p:cNvGrpSpPr>
            <a:grpSpLocks/>
          </p:cNvGrpSpPr>
          <p:nvPr/>
        </p:nvGrpSpPr>
        <p:grpSpPr bwMode="auto">
          <a:xfrm>
            <a:off x="76200" y="76200"/>
            <a:ext cx="8991600" cy="1258888"/>
            <a:chOff x="48" y="48"/>
            <a:chExt cx="5664" cy="793"/>
          </a:xfrm>
        </p:grpSpPr>
        <p:sp>
          <p:nvSpPr>
            <p:cNvPr id="217092" name="Rectangle 4"/>
            <p:cNvSpPr>
              <a:spLocks noChangeArrowheads="1"/>
            </p:cNvSpPr>
            <p:nvPr/>
          </p:nvSpPr>
          <p:spPr bwMode="ltGray">
            <a:xfrm>
              <a:off x="48" y="48"/>
              <a:ext cx="5664" cy="793"/>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spcBef>
                  <a:spcPct val="0"/>
                </a:spcBef>
              </a:pPr>
              <a:endParaRPr lang="en-US" sz="2400">
                <a:solidFill>
                  <a:srgbClr val="8D010F"/>
                </a:solidFill>
                <a:latin typeface="Times" pitchFamily="18" charset="0"/>
              </a:endParaRPr>
            </a:p>
          </p:txBody>
        </p:sp>
        <p:pic>
          <p:nvPicPr>
            <p:cNvPr id="217093" name="Picture 5" descr="LeedsUniWhit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ltGray">
            <a:xfrm>
              <a:off x="4102" y="278"/>
              <a:ext cx="1433" cy="408"/>
            </a:xfrm>
            <a:prstGeom prst="rect">
              <a:avLst/>
            </a:prstGeom>
            <a:solidFill>
              <a:schemeClr val="accent1"/>
            </a:solidFill>
          </p:spPr>
        </p:pic>
      </p:grpSp>
      <p:sp>
        <p:nvSpPr>
          <p:cNvPr id="217094" name="Text Box 6"/>
          <p:cNvSpPr txBox="1">
            <a:spLocks noChangeArrowheads="1"/>
          </p:cNvSpPr>
          <p:nvPr/>
        </p:nvSpPr>
        <p:spPr bwMode="ltGray">
          <a:xfrm>
            <a:off x="355600" y="420688"/>
            <a:ext cx="4876800" cy="7381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36000" anchor="b"/>
          <a:lstStyle/>
          <a:p>
            <a:pPr eaLnBrk="0" hangingPunct="0">
              <a:spcBef>
                <a:spcPct val="0"/>
              </a:spcBef>
            </a:pPr>
            <a:r>
              <a:rPr lang="en-GB" sz="2800" dirty="0" smtClean="0">
                <a:solidFill>
                  <a:schemeClr val="bg1"/>
                </a:solidFill>
              </a:rPr>
              <a:t>Penrose spin ice</a:t>
            </a:r>
            <a:endParaRPr lang="en-GB" sz="2800" dirty="0">
              <a:solidFill>
                <a:schemeClr val="bg1"/>
              </a:solidFill>
            </a:endParaRPr>
          </a:p>
          <a:p>
            <a:pPr eaLnBrk="0" hangingPunct="0">
              <a:spcBef>
                <a:spcPct val="0"/>
              </a:spcBef>
            </a:pPr>
            <a:r>
              <a:rPr lang="en-GB" sz="1400" dirty="0" smtClean="0">
                <a:solidFill>
                  <a:schemeClr val="bg1"/>
                </a:solidFill>
              </a:rPr>
              <a:t>Connection </a:t>
            </a:r>
            <a:r>
              <a:rPr lang="en-GB" sz="1400" dirty="0" smtClean="0">
                <a:solidFill>
                  <a:schemeClr val="bg1"/>
                </a:solidFill>
              </a:rPr>
              <a:t>graph</a:t>
            </a:r>
            <a:endParaRPr lang="en-GB" sz="1400" dirty="0">
              <a:solidFill>
                <a:schemeClr val="bg1"/>
              </a:solidFill>
            </a:endParaRPr>
          </a:p>
        </p:txBody>
      </p:sp>
      <p:pic>
        <p:nvPicPr>
          <p:cNvPr id="10" name="Picture 3" descr="E:\NewGDRIVE\Google Drive\jonny work\final report\thesis\graph.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19672" y="1776785"/>
            <a:ext cx="5904656" cy="44529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124439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7091" name="Group 3"/>
          <p:cNvGrpSpPr>
            <a:grpSpLocks/>
          </p:cNvGrpSpPr>
          <p:nvPr/>
        </p:nvGrpSpPr>
        <p:grpSpPr bwMode="auto">
          <a:xfrm>
            <a:off x="76200" y="76200"/>
            <a:ext cx="8991600" cy="1258888"/>
            <a:chOff x="48" y="48"/>
            <a:chExt cx="5664" cy="793"/>
          </a:xfrm>
        </p:grpSpPr>
        <p:sp>
          <p:nvSpPr>
            <p:cNvPr id="217092" name="Rectangle 4"/>
            <p:cNvSpPr>
              <a:spLocks noChangeArrowheads="1"/>
            </p:cNvSpPr>
            <p:nvPr/>
          </p:nvSpPr>
          <p:spPr bwMode="ltGray">
            <a:xfrm>
              <a:off x="48" y="48"/>
              <a:ext cx="5664" cy="793"/>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spcBef>
                  <a:spcPct val="0"/>
                </a:spcBef>
              </a:pPr>
              <a:endParaRPr lang="en-US" sz="2400">
                <a:solidFill>
                  <a:srgbClr val="8D010F"/>
                </a:solidFill>
                <a:latin typeface="Times" pitchFamily="18" charset="0"/>
              </a:endParaRPr>
            </a:p>
          </p:txBody>
        </p:sp>
        <p:pic>
          <p:nvPicPr>
            <p:cNvPr id="217093" name="Picture 5" descr="LeedsUniWhit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ltGray">
            <a:xfrm>
              <a:off x="4102" y="278"/>
              <a:ext cx="1433" cy="408"/>
            </a:xfrm>
            <a:prstGeom prst="rect">
              <a:avLst/>
            </a:prstGeom>
            <a:solidFill>
              <a:schemeClr val="accent1"/>
            </a:solidFill>
          </p:spPr>
        </p:pic>
      </p:grpSp>
      <p:sp>
        <p:nvSpPr>
          <p:cNvPr id="217094" name="Text Box 6"/>
          <p:cNvSpPr txBox="1">
            <a:spLocks noChangeArrowheads="1"/>
          </p:cNvSpPr>
          <p:nvPr/>
        </p:nvSpPr>
        <p:spPr bwMode="ltGray">
          <a:xfrm>
            <a:off x="355600" y="420688"/>
            <a:ext cx="4876800" cy="7381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36000" anchor="b"/>
          <a:lstStyle/>
          <a:p>
            <a:pPr eaLnBrk="0" hangingPunct="0">
              <a:spcBef>
                <a:spcPct val="0"/>
              </a:spcBef>
            </a:pPr>
            <a:r>
              <a:rPr lang="en-GB" sz="2800" dirty="0" smtClean="0">
                <a:solidFill>
                  <a:schemeClr val="bg1"/>
                </a:solidFill>
              </a:rPr>
              <a:t>Penrose spin ice</a:t>
            </a:r>
            <a:endParaRPr lang="en-GB" sz="2800" dirty="0">
              <a:solidFill>
                <a:schemeClr val="bg1"/>
              </a:solidFill>
            </a:endParaRPr>
          </a:p>
          <a:p>
            <a:pPr eaLnBrk="0" hangingPunct="0">
              <a:spcBef>
                <a:spcPct val="0"/>
              </a:spcBef>
            </a:pPr>
            <a:r>
              <a:rPr lang="en-GB" sz="1400" dirty="0" smtClean="0">
                <a:solidFill>
                  <a:schemeClr val="bg1"/>
                </a:solidFill>
              </a:rPr>
              <a:t>720 dipole energy landscape</a:t>
            </a:r>
            <a:endParaRPr lang="en-GB" sz="1400" dirty="0">
              <a:solidFill>
                <a:schemeClr val="bg1"/>
              </a:solidFill>
            </a:endParaRPr>
          </a:p>
        </p:txBody>
      </p:sp>
      <p:pic>
        <p:nvPicPr>
          <p:cNvPr id="25395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1520" y="1556311"/>
            <a:ext cx="4599979" cy="50424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3955"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28443" y="2636912"/>
            <a:ext cx="3312368" cy="10669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2763663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7091" name="Group 3"/>
          <p:cNvGrpSpPr>
            <a:grpSpLocks/>
          </p:cNvGrpSpPr>
          <p:nvPr/>
        </p:nvGrpSpPr>
        <p:grpSpPr bwMode="auto">
          <a:xfrm>
            <a:off x="76200" y="76200"/>
            <a:ext cx="8991600" cy="1258888"/>
            <a:chOff x="48" y="48"/>
            <a:chExt cx="5664" cy="793"/>
          </a:xfrm>
        </p:grpSpPr>
        <p:sp>
          <p:nvSpPr>
            <p:cNvPr id="217092" name="Rectangle 4"/>
            <p:cNvSpPr>
              <a:spLocks noChangeArrowheads="1"/>
            </p:cNvSpPr>
            <p:nvPr/>
          </p:nvSpPr>
          <p:spPr bwMode="ltGray">
            <a:xfrm>
              <a:off x="48" y="48"/>
              <a:ext cx="5664" cy="793"/>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spcBef>
                  <a:spcPct val="0"/>
                </a:spcBef>
              </a:pPr>
              <a:endParaRPr lang="en-US" sz="2400">
                <a:solidFill>
                  <a:srgbClr val="8D010F"/>
                </a:solidFill>
                <a:latin typeface="Times" pitchFamily="18" charset="0"/>
              </a:endParaRPr>
            </a:p>
          </p:txBody>
        </p:sp>
        <p:pic>
          <p:nvPicPr>
            <p:cNvPr id="217093" name="Picture 5" descr="LeedsUniWhit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ltGray">
            <a:xfrm>
              <a:off x="4102" y="278"/>
              <a:ext cx="1433" cy="408"/>
            </a:xfrm>
            <a:prstGeom prst="rect">
              <a:avLst/>
            </a:prstGeom>
            <a:solidFill>
              <a:schemeClr val="accent1"/>
            </a:solidFill>
          </p:spPr>
        </p:pic>
      </p:grpSp>
      <p:sp>
        <p:nvSpPr>
          <p:cNvPr id="217094" name="Text Box 6"/>
          <p:cNvSpPr txBox="1">
            <a:spLocks noChangeArrowheads="1"/>
          </p:cNvSpPr>
          <p:nvPr/>
        </p:nvSpPr>
        <p:spPr bwMode="ltGray">
          <a:xfrm>
            <a:off x="355600" y="420688"/>
            <a:ext cx="4876800" cy="7381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36000" anchor="b"/>
          <a:lstStyle/>
          <a:p>
            <a:pPr eaLnBrk="0" hangingPunct="0">
              <a:spcBef>
                <a:spcPct val="0"/>
              </a:spcBef>
            </a:pPr>
            <a:r>
              <a:rPr lang="en-GB" sz="2800" dirty="0" smtClean="0">
                <a:solidFill>
                  <a:schemeClr val="bg1"/>
                </a:solidFill>
              </a:rPr>
              <a:t>Penrose spin ice</a:t>
            </a:r>
            <a:endParaRPr lang="en-GB" sz="2800" dirty="0">
              <a:solidFill>
                <a:schemeClr val="bg1"/>
              </a:solidFill>
            </a:endParaRPr>
          </a:p>
          <a:p>
            <a:pPr eaLnBrk="0" hangingPunct="0">
              <a:spcBef>
                <a:spcPct val="0"/>
              </a:spcBef>
            </a:pPr>
            <a:r>
              <a:rPr lang="en-GB" sz="1400" dirty="0" smtClean="0">
                <a:solidFill>
                  <a:schemeClr val="bg1"/>
                </a:solidFill>
              </a:rPr>
              <a:t>720 dipole, energy decent</a:t>
            </a:r>
            <a:endParaRPr lang="en-GB" sz="1400" dirty="0">
              <a:solidFill>
                <a:schemeClr val="bg1"/>
              </a:solidFill>
            </a:endParaRPr>
          </a:p>
        </p:txBody>
      </p:sp>
      <p:pic>
        <p:nvPicPr>
          <p:cNvPr id="25497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95736" y="1556792"/>
            <a:ext cx="4968552" cy="49353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4716016" y="1583214"/>
            <a:ext cx="432048" cy="261610"/>
          </a:xfrm>
          <a:prstGeom prst="rect">
            <a:avLst/>
          </a:prstGeom>
          <a:solidFill>
            <a:schemeClr val="bg1"/>
          </a:solidFill>
        </p:spPr>
        <p:txBody>
          <a:bodyPr wrap="square" rtlCol="0">
            <a:spAutoFit/>
          </a:bodyPr>
          <a:lstStyle/>
          <a:p>
            <a:r>
              <a:rPr lang="en-GB" sz="1100" dirty="0" smtClean="0"/>
              <a:t>720</a:t>
            </a:r>
            <a:endParaRPr lang="en-GB" sz="1100" dirty="0"/>
          </a:p>
        </p:txBody>
      </p:sp>
    </p:spTree>
    <p:extLst>
      <p:ext uri="{BB962C8B-B14F-4D97-AF65-F5344CB8AC3E}">
        <p14:creationId xmlns:p14="http://schemas.microsoft.com/office/powerpoint/2010/main" val="152763663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Rectangle 2"/>
          <p:cNvSpPr>
            <a:spLocks noGrp="1" noChangeArrowheads="1"/>
          </p:cNvSpPr>
          <p:nvPr>
            <p:ph type="body" idx="1"/>
          </p:nvPr>
        </p:nvSpPr>
        <p:spPr>
          <a:xfrm>
            <a:off x="251520" y="1556792"/>
            <a:ext cx="6838950" cy="4349750"/>
          </a:xfrm>
        </p:spPr>
        <p:txBody>
          <a:bodyPr/>
          <a:lstStyle/>
          <a:p>
            <a:r>
              <a:rPr lang="en-GB" dirty="0">
                <a:solidFill>
                  <a:schemeClr val="tx1"/>
                </a:solidFill>
                <a:latin typeface="+mn-lt"/>
                <a:ea typeface="+mn-ea"/>
                <a:cs typeface="+mn-cs"/>
              </a:rPr>
              <a:t>Calorimetric measurements of water ice by W. F. </a:t>
            </a:r>
            <a:r>
              <a:rPr lang="en-GB" dirty="0" err="1">
                <a:solidFill>
                  <a:schemeClr val="tx1"/>
                </a:solidFill>
                <a:latin typeface="+mn-lt"/>
                <a:ea typeface="+mn-ea"/>
                <a:cs typeface="+mn-cs"/>
              </a:rPr>
              <a:t>Giaque</a:t>
            </a:r>
            <a:r>
              <a:rPr lang="en-GB" dirty="0">
                <a:solidFill>
                  <a:schemeClr val="tx1"/>
                </a:solidFill>
                <a:latin typeface="+mn-lt"/>
                <a:ea typeface="+mn-ea"/>
                <a:cs typeface="+mn-cs"/>
              </a:rPr>
              <a:t> </a:t>
            </a:r>
            <a:r>
              <a:rPr lang="en-GB" dirty="0" smtClean="0">
                <a:solidFill>
                  <a:schemeClr val="tx1"/>
                </a:solidFill>
                <a:latin typeface="+mn-lt"/>
                <a:ea typeface="+mn-ea"/>
                <a:cs typeface="+mn-cs"/>
              </a:rPr>
              <a:t>resulted </a:t>
            </a:r>
            <a:r>
              <a:rPr lang="en-GB" dirty="0">
                <a:solidFill>
                  <a:schemeClr val="tx1"/>
                </a:solidFill>
                <a:latin typeface="+mn-lt"/>
                <a:ea typeface="+mn-ea"/>
                <a:cs typeface="+mn-cs"/>
              </a:rPr>
              <a:t>in a calculation of entropy which differs from the result theoretically obtained result for an ideal </a:t>
            </a:r>
            <a:r>
              <a:rPr lang="en-GB" dirty="0" smtClean="0">
                <a:solidFill>
                  <a:schemeClr val="tx1"/>
                </a:solidFill>
                <a:latin typeface="+mn-lt"/>
                <a:ea typeface="+mn-ea"/>
                <a:cs typeface="+mn-cs"/>
              </a:rPr>
              <a:t>gas. </a:t>
            </a:r>
          </a:p>
          <a:p>
            <a:r>
              <a:rPr lang="en-GB" sz="1400" dirty="0" smtClean="0">
                <a:solidFill>
                  <a:schemeClr val="tx1"/>
                </a:solidFill>
              </a:rPr>
              <a:t>W</a:t>
            </a:r>
            <a:r>
              <a:rPr lang="en-GB" sz="1400" dirty="0">
                <a:solidFill>
                  <a:schemeClr val="tx1"/>
                </a:solidFill>
              </a:rPr>
              <a:t>. F. </a:t>
            </a:r>
            <a:r>
              <a:rPr lang="en-GB" sz="1400" dirty="0" err="1">
                <a:solidFill>
                  <a:schemeClr val="tx1"/>
                </a:solidFill>
              </a:rPr>
              <a:t>Giaque</a:t>
            </a:r>
            <a:r>
              <a:rPr lang="en-GB" sz="1400" dirty="0">
                <a:solidFill>
                  <a:schemeClr val="tx1"/>
                </a:solidFill>
              </a:rPr>
              <a:t> and J. W. </a:t>
            </a:r>
            <a:r>
              <a:rPr lang="en-GB" sz="1400" dirty="0" smtClean="0">
                <a:solidFill>
                  <a:schemeClr val="tx1"/>
                </a:solidFill>
              </a:rPr>
              <a:t>Stout,</a:t>
            </a:r>
            <a:r>
              <a:rPr lang="en-GB" sz="1400" dirty="0" smtClean="0"/>
              <a:t> </a:t>
            </a:r>
            <a:r>
              <a:rPr lang="en-GB" sz="1400" dirty="0" smtClean="0">
                <a:solidFill>
                  <a:schemeClr val="tx1"/>
                </a:solidFill>
              </a:rPr>
              <a:t>‘</a:t>
            </a:r>
            <a:r>
              <a:rPr lang="en-GB" sz="1400" dirty="0">
                <a:solidFill>
                  <a:schemeClr val="tx1"/>
                </a:solidFill>
              </a:rPr>
              <a:t>The Entropy of Water and the Third Law of Thermodynamics. Heat Capacity of Ice from 15K to </a:t>
            </a:r>
            <a:r>
              <a:rPr lang="en-GB" sz="1400" dirty="0" smtClean="0">
                <a:solidFill>
                  <a:schemeClr val="tx1"/>
                </a:solidFill>
              </a:rPr>
              <a:t>273K’, J</a:t>
            </a:r>
            <a:r>
              <a:rPr lang="en-GB" sz="1400" dirty="0">
                <a:solidFill>
                  <a:schemeClr val="tx1"/>
                </a:solidFill>
              </a:rPr>
              <a:t>. Am. Chem. Soc</a:t>
            </a:r>
            <a:r>
              <a:rPr lang="en-GB" sz="1400" dirty="0" smtClean="0">
                <a:solidFill>
                  <a:schemeClr val="tx1"/>
                </a:solidFill>
              </a:rPr>
              <a:t>.,</a:t>
            </a:r>
            <a:r>
              <a:rPr lang="en-GB" sz="1400" dirty="0" smtClean="0"/>
              <a:t> </a:t>
            </a:r>
            <a:r>
              <a:rPr lang="en-GB" sz="1400" dirty="0" smtClean="0">
                <a:solidFill>
                  <a:schemeClr val="tx1"/>
                </a:solidFill>
              </a:rPr>
              <a:t>1936.</a:t>
            </a:r>
          </a:p>
          <a:p>
            <a:r>
              <a:rPr lang="en-GB" dirty="0" smtClean="0">
                <a:solidFill>
                  <a:schemeClr val="tx1"/>
                </a:solidFill>
                <a:latin typeface="+mn-lt"/>
                <a:ea typeface="+mn-ea"/>
                <a:cs typeface="+mn-cs"/>
              </a:rPr>
              <a:t>The </a:t>
            </a:r>
            <a:r>
              <a:rPr lang="en-GB" dirty="0">
                <a:solidFill>
                  <a:schemeClr val="tx1"/>
                </a:solidFill>
                <a:latin typeface="+mn-lt"/>
                <a:ea typeface="+mn-ea"/>
                <a:cs typeface="+mn-cs"/>
              </a:rPr>
              <a:t>variance was explained by Linus Pauling, who showed that ice possess a finite entropy even at absolute zero with a value 3.4 J/(</a:t>
            </a:r>
            <a:r>
              <a:rPr lang="en-GB" dirty="0" err="1">
                <a:solidFill>
                  <a:schemeClr val="tx1"/>
                </a:solidFill>
                <a:latin typeface="+mn-lt"/>
                <a:ea typeface="+mn-ea"/>
                <a:cs typeface="+mn-cs"/>
              </a:rPr>
              <a:t>mol•K</a:t>
            </a:r>
            <a:r>
              <a:rPr lang="en-GB" dirty="0">
                <a:solidFill>
                  <a:schemeClr val="tx1"/>
                </a:solidFill>
                <a:latin typeface="+mn-lt"/>
                <a:ea typeface="+mn-ea"/>
                <a:cs typeface="+mn-cs"/>
              </a:rPr>
              <a:t>) accounting well for the </a:t>
            </a:r>
            <a:r>
              <a:rPr lang="en-GB" dirty="0" smtClean="0">
                <a:solidFill>
                  <a:schemeClr val="tx1"/>
                </a:solidFill>
                <a:latin typeface="+mn-lt"/>
                <a:ea typeface="+mn-ea"/>
                <a:cs typeface="+mn-cs"/>
              </a:rPr>
              <a:t>difference. </a:t>
            </a:r>
          </a:p>
          <a:p>
            <a:r>
              <a:rPr lang="en-GB" sz="1400" dirty="0" smtClean="0">
                <a:solidFill>
                  <a:schemeClr val="tx1"/>
                </a:solidFill>
              </a:rPr>
              <a:t>Linus Pauling,</a:t>
            </a:r>
            <a:r>
              <a:rPr lang="en-GB" sz="1400" dirty="0" smtClean="0"/>
              <a:t> </a:t>
            </a:r>
            <a:r>
              <a:rPr lang="en-GB" sz="1400" dirty="0" smtClean="0">
                <a:solidFill>
                  <a:schemeClr val="tx1"/>
                </a:solidFill>
              </a:rPr>
              <a:t>The </a:t>
            </a:r>
            <a:r>
              <a:rPr lang="en-GB" sz="1400" dirty="0">
                <a:solidFill>
                  <a:schemeClr val="tx1"/>
                </a:solidFill>
              </a:rPr>
              <a:t>Structure and Entropy of Ice and of Other Crystals with Some Randomness of Atomic </a:t>
            </a:r>
            <a:r>
              <a:rPr lang="en-GB" sz="1400" dirty="0" smtClean="0">
                <a:solidFill>
                  <a:schemeClr val="tx1"/>
                </a:solidFill>
              </a:rPr>
              <a:t>Arrangement,</a:t>
            </a:r>
            <a:r>
              <a:rPr lang="en-GB" sz="1400" dirty="0" smtClean="0"/>
              <a:t> </a:t>
            </a:r>
            <a:r>
              <a:rPr lang="en-GB" sz="1400" dirty="0" smtClean="0">
                <a:solidFill>
                  <a:schemeClr val="tx1"/>
                </a:solidFill>
              </a:rPr>
              <a:t>J</a:t>
            </a:r>
            <a:r>
              <a:rPr lang="en-GB" sz="1400" dirty="0">
                <a:solidFill>
                  <a:schemeClr val="tx1"/>
                </a:solidFill>
              </a:rPr>
              <a:t>. Am. Chem. </a:t>
            </a:r>
            <a:r>
              <a:rPr lang="en-GB" sz="1400" dirty="0" err="1" smtClean="0">
                <a:solidFill>
                  <a:schemeClr val="tx1"/>
                </a:solidFill>
              </a:rPr>
              <a:t>Soc</a:t>
            </a:r>
            <a:r>
              <a:rPr lang="en-GB" sz="1400" dirty="0" smtClean="0">
                <a:solidFill>
                  <a:schemeClr val="tx1"/>
                </a:solidFill>
              </a:rPr>
              <a:t>,</a:t>
            </a:r>
            <a:r>
              <a:rPr lang="en-GB" sz="1400" dirty="0" smtClean="0"/>
              <a:t> </a:t>
            </a:r>
            <a:r>
              <a:rPr lang="en-GB" sz="1400" dirty="0" smtClean="0">
                <a:solidFill>
                  <a:schemeClr val="tx1"/>
                </a:solidFill>
              </a:rPr>
              <a:t>1935</a:t>
            </a:r>
            <a:r>
              <a:rPr lang="en-GB" sz="1400" dirty="0" smtClean="0"/>
              <a:t>.</a:t>
            </a:r>
            <a:endParaRPr lang="en-GB" sz="1400" dirty="0"/>
          </a:p>
        </p:txBody>
      </p:sp>
      <p:grpSp>
        <p:nvGrpSpPr>
          <p:cNvPr id="217091" name="Group 3"/>
          <p:cNvGrpSpPr>
            <a:grpSpLocks/>
          </p:cNvGrpSpPr>
          <p:nvPr/>
        </p:nvGrpSpPr>
        <p:grpSpPr bwMode="auto">
          <a:xfrm>
            <a:off x="76200" y="76200"/>
            <a:ext cx="8991600" cy="1258888"/>
            <a:chOff x="48" y="48"/>
            <a:chExt cx="5664" cy="793"/>
          </a:xfrm>
        </p:grpSpPr>
        <p:sp>
          <p:nvSpPr>
            <p:cNvPr id="217092" name="Rectangle 4"/>
            <p:cNvSpPr>
              <a:spLocks noChangeArrowheads="1"/>
            </p:cNvSpPr>
            <p:nvPr/>
          </p:nvSpPr>
          <p:spPr bwMode="ltGray">
            <a:xfrm>
              <a:off x="48" y="48"/>
              <a:ext cx="5664" cy="793"/>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spcBef>
                  <a:spcPct val="0"/>
                </a:spcBef>
              </a:pPr>
              <a:endParaRPr lang="en-US" sz="2400">
                <a:solidFill>
                  <a:srgbClr val="8D010F"/>
                </a:solidFill>
                <a:latin typeface="Times" pitchFamily="18" charset="0"/>
              </a:endParaRPr>
            </a:p>
          </p:txBody>
        </p:sp>
        <p:pic>
          <p:nvPicPr>
            <p:cNvPr id="217093" name="Picture 5" descr="LeedsUniWhit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ltGray">
            <a:xfrm>
              <a:off x="4102" y="278"/>
              <a:ext cx="1433" cy="408"/>
            </a:xfrm>
            <a:prstGeom prst="rect">
              <a:avLst/>
            </a:prstGeom>
            <a:solidFill>
              <a:schemeClr val="accent1"/>
            </a:solidFill>
          </p:spPr>
        </p:pic>
      </p:grpSp>
      <p:sp>
        <p:nvSpPr>
          <p:cNvPr id="217094" name="Text Box 6"/>
          <p:cNvSpPr txBox="1">
            <a:spLocks noChangeArrowheads="1"/>
          </p:cNvSpPr>
          <p:nvPr/>
        </p:nvSpPr>
        <p:spPr bwMode="ltGray">
          <a:xfrm>
            <a:off x="355600" y="420688"/>
            <a:ext cx="4876800" cy="7381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36000" anchor="b"/>
          <a:lstStyle/>
          <a:p>
            <a:pPr eaLnBrk="0" hangingPunct="0">
              <a:spcBef>
                <a:spcPct val="0"/>
              </a:spcBef>
            </a:pPr>
            <a:r>
              <a:rPr lang="en-GB" sz="2800" dirty="0" smtClean="0">
                <a:solidFill>
                  <a:schemeClr val="bg1"/>
                </a:solidFill>
              </a:rPr>
              <a:t>Water ice</a:t>
            </a:r>
            <a:endParaRPr lang="en-GB" sz="2800" dirty="0">
              <a:solidFill>
                <a:schemeClr val="bg1"/>
              </a:solidFill>
            </a:endParaRPr>
          </a:p>
        </p:txBody>
      </p:sp>
      <p:sp>
        <p:nvSpPr>
          <p:cNvPr id="2" name="AutoShape 2" descr="http://docwellness.files.wordpress.com/2012/05/ice.jpeg"/>
          <p:cNvSpPr>
            <a:spLocks noChangeAspect="1" noChangeArrowheads="1"/>
          </p:cNvSpPr>
          <p:nvPr/>
        </p:nvSpPr>
        <p:spPr bwMode="auto">
          <a:xfrm>
            <a:off x="76200" y="-1825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Tree>
    <p:extLst>
      <p:ext uri="{BB962C8B-B14F-4D97-AF65-F5344CB8AC3E}">
        <p14:creationId xmlns:p14="http://schemas.microsoft.com/office/powerpoint/2010/main" val="217181606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7091" name="Group 3"/>
          <p:cNvGrpSpPr>
            <a:grpSpLocks/>
          </p:cNvGrpSpPr>
          <p:nvPr/>
        </p:nvGrpSpPr>
        <p:grpSpPr bwMode="auto">
          <a:xfrm>
            <a:off x="76200" y="76200"/>
            <a:ext cx="8991600" cy="1258888"/>
            <a:chOff x="48" y="48"/>
            <a:chExt cx="5664" cy="793"/>
          </a:xfrm>
        </p:grpSpPr>
        <p:sp>
          <p:nvSpPr>
            <p:cNvPr id="217092" name="Rectangle 4"/>
            <p:cNvSpPr>
              <a:spLocks noChangeArrowheads="1"/>
            </p:cNvSpPr>
            <p:nvPr/>
          </p:nvSpPr>
          <p:spPr bwMode="ltGray">
            <a:xfrm>
              <a:off x="48" y="48"/>
              <a:ext cx="5664" cy="793"/>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spcBef>
                  <a:spcPct val="0"/>
                </a:spcBef>
              </a:pPr>
              <a:endParaRPr lang="en-US" sz="2400">
                <a:solidFill>
                  <a:srgbClr val="8D010F"/>
                </a:solidFill>
                <a:latin typeface="Times" pitchFamily="18" charset="0"/>
              </a:endParaRPr>
            </a:p>
          </p:txBody>
        </p:sp>
        <p:pic>
          <p:nvPicPr>
            <p:cNvPr id="217093" name="Picture 5" descr="LeedsUniWhit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ltGray">
            <a:xfrm>
              <a:off x="4102" y="278"/>
              <a:ext cx="1433" cy="408"/>
            </a:xfrm>
            <a:prstGeom prst="rect">
              <a:avLst/>
            </a:prstGeom>
            <a:solidFill>
              <a:schemeClr val="accent1"/>
            </a:solidFill>
          </p:spPr>
        </p:pic>
      </p:grpSp>
      <p:sp>
        <p:nvSpPr>
          <p:cNvPr id="217094" name="Text Box 6"/>
          <p:cNvSpPr txBox="1">
            <a:spLocks noChangeArrowheads="1"/>
          </p:cNvSpPr>
          <p:nvPr/>
        </p:nvSpPr>
        <p:spPr bwMode="ltGray">
          <a:xfrm>
            <a:off x="355600" y="420688"/>
            <a:ext cx="4876800" cy="7381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36000" anchor="b"/>
          <a:lstStyle/>
          <a:p>
            <a:pPr eaLnBrk="0" hangingPunct="0">
              <a:spcBef>
                <a:spcPct val="0"/>
              </a:spcBef>
            </a:pPr>
            <a:r>
              <a:rPr lang="en-GB" sz="2800" dirty="0" smtClean="0">
                <a:solidFill>
                  <a:schemeClr val="bg1"/>
                </a:solidFill>
              </a:rPr>
              <a:t>Penrose spin ice</a:t>
            </a:r>
            <a:endParaRPr lang="en-GB" sz="2800" dirty="0">
              <a:solidFill>
                <a:schemeClr val="bg1"/>
              </a:solidFill>
            </a:endParaRPr>
          </a:p>
          <a:p>
            <a:pPr eaLnBrk="0" hangingPunct="0">
              <a:spcBef>
                <a:spcPct val="0"/>
              </a:spcBef>
            </a:pPr>
            <a:r>
              <a:rPr lang="en-GB" sz="1400" dirty="0">
                <a:solidFill>
                  <a:schemeClr val="bg1"/>
                </a:solidFill>
              </a:rPr>
              <a:t>720 dipole </a:t>
            </a:r>
            <a:r>
              <a:rPr lang="en-GB" sz="1400" dirty="0" smtClean="0">
                <a:solidFill>
                  <a:schemeClr val="bg1"/>
                </a:solidFill>
              </a:rPr>
              <a:t>system. Before and after</a:t>
            </a:r>
            <a:endParaRPr lang="en-GB" sz="1400" dirty="0">
              <a:solidFill>
                <a:schemeClr val="bg1"/>
              </a:solidFill>
            </a:endParaRPr>
          </a:p>
        </p:txBody>
      </p:sp>
      <p:pic>
        <p:nvPicPr>
          <p:cNvPr id="258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11760" y="1427634"/>
            <a:ext cx="4565276" cy="53012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bwMode="auto">
          <a:xfrm>
            <a:off x="2533576" y="1649016"/>
            <a:ext cx="454248" cy="288032"/>
          </a:xfrm>
          <a:prstGeom prst="rect">
            <a:avLst/>
          </a:prstGeom>
          <a:solidFill>
            <a:schemeClr val="bg1"/>
          </a:solidFill>
          <a:ln w="3175" cap="flat" cmpd="sng" algn="ctr">
            <a:noFill/>
            <a:prstDash val="solid"/>
            <a:round/>
            <a:headEnd type="none" w="med" len="med"/>
            <a:tailEnd type="none" w="med" len="med"/>
          </a:ln>
          <a:effectLst/>
          <a:ex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Tx/>
              <a:buNone/>
              <a:tabLst/>
            </a:pPr>
            <a:endParaRPr kumimoji="0" lang="en-GB" sz="2000" b="0" i="0" u="none" strike="noStrike" cap="none" normalizeH="0" baseline="0" smtClean="0">
              <a:ln>
                <a:noFill/>
              </a:ln>
              <a:solidFill>
                <a:schemeClr val="tx1"/>
              </a:solidFill>
              <a:effectLst/>
              <a:latin typeface="Arial" charset="0"/>
            </a:endParaRPr>
          </a:p>
        </p:txBody>
      </p:sp>
      <p:sp>
        <p:nvSpPr>
          <p:cNvPr id="11" name="Rectangle 10"/>
          <p:cNvSpPr/>
          <p:nvPr/>
        </p:nvSpPr>
        <p:spPr bwMode="auto">
          <a:xfrm>
            <a:off x="2566876" y="4221088"/>
            <a:ext cx="454248" cy="288032"/>
          </a:xfrm>
          <a:prstGeom prst="rect">
            <a:avLst/>
          </a:prstGeom>
          <a:solidFill>
            <a:schemeClr val="bg1"/>
          </a:solidFill>
          <a:ln w="3175" cap="flat" cmpd="sng" algn="ctr">
            <a:noFill/>
            <a:prstDash val="solid"/>
            <a:round/>
            <a:headEnd type="none" w="med" len="med"/>
            <a:tailEnd type="none" w="med" len="med"/>
          </a:ln>
          <a:effectLst/>
          <a:ex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Tx/>
              <a:buNone/>
              <a:tabLst/>
            </a:pPr>
            <a:endParaRPr kumimoji="0" lang="en-GB" sz="2000" b="0" i="0" u="none" strike="noStrike" cap="none" normalizeH="0" baseline="0" smtClean="0">
              <a:ln>
                <a:noFill/>
              </a:ln>
              <a:solidFill>
                <a:schemeClr val="tx1"/>
              </a:solidFill>
              <a:effectLst/>
              <a:latin typeface="Arial" charset="0"/>
            </a:endParaRPr>
          </a:p>
        </p:txBody>
      </p:sp>
      <p:sp>
        <p:nvSpPr>
          <p:cNvPr id="2" name="Rectangle 1"/>
          <p:cNvSpPr/>
          <p:nvPr/>
        </p:nvSpPr>
        <p:spPr bwMode="auto">
          <a:xfrm>
            <a:off x="2411760" y="3645024"/>
            <a:ext cx="504056" cy="144016"/>
          </a:xfrm>
          <a:prstGeom prst="rect">
            <a:avLst/>
          </a:prstGeom>
          <a:solidFill>
            <a:schemeClr val="bg1"/>
          </a:solidFill>
          <a:ln w="3175" cap="flat" cmpd="sng" algn="ctr">
            <a:solidFill>
              <a:schemeClr val="bg1"/>
            </a:solidFill>
            <a:prstDash val="solid"/>
            <a:round/>
            <a:headEnd type="none" w="med" len="med"/>
            <a:tailEnd type="none" w="med" len="med"/>
          </a:ln>
          <a:effectLst/>
          <a:ex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Tx/>
              <a:buNone/>
              <a:tabLst/>
            </a:pPr>
            <a:endParaRPr kumimoji="0" lang="en-GB" sz="2000" b="0" i="0" u="none" strike="noStrike" cap="none" normalizeH="0" baseline="0" smtClean="0">
              <a:ln>
                <a:noFill/>
              </a:ln>
              <a:solidFill>
                <a:schemeClr val="tx1"/>
              </a:solidFill>
              <a:effectLst/>
              <a:latin typeface="Arial" charset="0"/>
            </a:endParaRPr>
          </a:p>
        </p:txBody>
      </p:sp>
      <p:sp>
        <p:nvSpPr>
          <p:cNvPr id="10" name="Rectangle 9"/>
          <p:cNvSpPr/>
          <p:nvPr/>
        </p:nvSpPr>
        <p:spPr bwMode="auto">
          <a:xfrm>
            <a:off x="2411760" y="6169240"/>
            <a:ext cx="504056" cy="144016"/>
          </a:xfrm>
          <a:prstGeom prst="rect">
            <a:avLst/>
          </a:prstGeom>
          <a:solidFill>
            <a:schemeClr val="bg1"/>
          </a:solidFill>
          <a:ln w="3175" cap="flat" cmpd="sng" algn="ctr">
            <a:solidFill>
              <a:schemeClr val="bg1"/>
            </a:solidFill>
            <a:prstDash val="solid"/>
            <a:round/>
            <a:headEnd type="none" w="med" len="med"/>
            <a:tailEnd type="none" w="med" len="med"/>
          </a:ln>
          <a:effectLst/>
          <a:ex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Tx/>
              <a:buNone/>
              <a:tabLst/>
            </a:pPr>
            <a:endParaRPr kumimoji="0" lang="en-GB" sz="2000" b="0" i="0" u="none" strike="noStrike" cap="none" normalizeH="0" baseline="0" smtClean="0">
              <a:ln>
                <a:noFill/>
              </a:ln>
              <a:solidFill>
                <a:schemeClr val="tx1"/>
              </a:solidFill>
              <a:effectLst/>
              <a:latin typeface="Arial" charset="0"/>
            </a:endParaRPr>
          </a:p>
        </p:txBody>
      </p:sp>
    </p:spTree>
    <p:extLst>
      <p:ext uri="{BB962C8B-B14F-4D97-AF65-F5344CB8AC3E}">
        <p14:creationId xmlns:p14="http://schemas.microsoft.com/office/powerpoint/2010/main" val="152763663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7091" name="Group 3"/>
          <p:cNvGrpSpPr>
            <a:grpSpLocks/>
          </p:cNvGrpSpPr>
          <p:nvPr/>
        </p:nvGrpSpPr>
        <p:grpSpPr bwMode="auto">
          <a:xfrm>
            <a:off x="76200" y="76200"/>
            <a:ext cx="8991600" cy="1258888"/>
            <a:chOff x="48" y="48"/>
            <a:chExt cx="5664" cy="793"/>
          </a:xfrm>
        </p:grpSpPr>
        <p:sp>
          <p:nvSpPr>
            <p:cNvPr id="217092" name="Rectangle 4"/>
            <p:cNvSpPr>
              <a:spLocks noChangeArrowheads="1"/>
            </p:cNvSpPr>
            <p:nvPr/>
          </p:nvSpPr>
          <p:spPr bwMode="ltGray">
            <a:xfrm>
              <a:off x="48" y="48"/>
              <a:ext cx="5664" cy="793"/>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spcBef>
                  <a:spcPct val="0"/>
                </a:spcBef>
              </a:pPr>
              <a:endParaRPr lang="en-US" sz="2400">
                <a:solidFill>
                  <a:srgbClr val="8D010F"/>
                </a:solidFill>
                <a:latin typeface="Times" pitchFamily="18" charset="0"/>
              </a:endParaRPr>
            </a:p>
          </p:txBody>
        </p:sp>
        <p:pic>
          <p:nvPicPr>
            <p:cNvPr id="217093" name="Picture 5" descr="LeedsUniWhit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ltGray">
            <a:xfrm>
              <a:off x="4102" y="278"/>
              <a:ext cx="1433" cy="408"/>
            </a:xfrm>
            <a:prstGeom prst="rect">
              <a:avLst/>
            </a:prstGeom>
            <a:solidFill>
              <a:schemeClr val="accent1"/>
            </a:solidFill>
          </p:spPr>
        </p:pic>
      </p:grpSp>
      <p:sp>
        <p:nvSpPr>
          <p:cNvPr id="217094" name="Text Box 6"/>
          <p:cNvSpPr txBox="1">
            <a:spLocks noChangeArrowheads="1"/>
          </p:cNvSpPr>
          <p:nvPr/>
        </p:nvSpPr>
        <p:spPr bwMode="ltGray">
          <a:xfrm>
            <a:off x="355600" y="420688"/>
            <a:ext cx="4876800" cy="7381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36000" anchor="b"/>
          <a:lstStyle/>
          <a:p>
            <a:pPr eaLnBrk="0" hangingPunct="0">
              <a:spcBef>
                <a:spcPct val="0"/>
              </a:spcBef>
            </a:pPr>
            <a:r>
              <a:rPr lang="en-GB" sz="2800" dirty="0" smtClean="0">
                <a:solidFill>
                  <a:schemeClr val="bg1"/>
                </a:solidFill>
              </a:rPr>
              <a:t>Penrose spin ice</a:t>
            </a:r>
            <a:endParaRPr lang="en-GB" sz="2800" dirty="0">
              <a:solidFill>
                <a:schemeClr val="bg1"/>
              </a:solidFill>
            </a:endParaRPr>
          </a:p>
          <a:p>
            <a:pPr eaLnBrk="0" hangingPunct="0">
              <a:spcBef>
                <a:spcPct val="0"/>
              </a:spcBef>
            </a:pPr>
            <a:r>
              <a:rPr lang="en-GB" sz="1400" dirty="0">
                <a:solidFill>
                  <a:schemeClr val="bg1"/>
                </a:solidFill>
              </a:rPr>
              <a:t>720 dipole </a:t>
            </a:r>
            <a:r>
              <a:rPr lang="en-GB" sz="1400" dirty="0" smtClean="0">
                <a:solidFill>
                  <a:schemeClr val="bg1"/>
                </a:solidFill>
              </a:rPr>
              <a:t>system. Heat Capacity</a:t>
            </a:r>
            <a:endParaRPr lang="en-GB" sz="1400" dirty="0">
              <a:solidFill>
                <a:schemeClr val="bg1"/>
              </a:solidFill>
            </a:endParaRPr>
          </a:p>
        </p:txBody>
      </p:sp>
      <p:pic>
        <p:nvPicPr>
          <p:cNvPr id="259074" name="Picture 2" descr="E:\NewGDRIVE\Google Drive\jonny work\final report\thesis\hmax2cv.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9512" y="1484784"/>
            <a:ext cx="5413753" cy="3456384"/>
          </a:xfrm>
          <a:prstGeom prst="rect">
            <a:avLst/>
          </a:prstGeom>
          <a:noFill/>
          <a:extLst>
            <a:ext uri="{909E8E84-426E-40DD-AFC4-6F175D3DCCD1}">
              <a14:hiddenFill xmlns:a14="http://schemas.microsoft.com/office/drawing/2010/main">
                <a:solidFill>
                  <a:srgbClr val="FFFFFF"/>
                </a:solidFill>
              </a14:hiddenFill>
            </a:ext>
          </a:extLst>
        </p:spPr>
      </p:pic>
      <p:pic>
        <p:nvPicPr>
          <p:cNvPr id="259075"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3237" y="5085184"/>
            <a:ext cx="4581525" cy="58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9076"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95144" y="2132856"/>
            <a:ext cx="3591669" cy="1870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9077"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41392" y="4037114"/>
            <a:ext cx="3614911" cy="604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bwMode="auto">
          <a:xfrm>
            <a:off x="6403913" y="2708920"/>
            <a:ext cx="108012" cy="144016"/>
          </a:xfrm>
          <a:prstGeom prst="rect">
            <a:avLst/>
          </a:prstGeom>
          <a:solidFill>
            <a:schemeClr val="bg1"/>
          </a:solidFill>
          <a:ln w="3175" cap="flat" cmpd="sng" algn="ctr">
            <a:solidFill>
              <a:schemeClr val="bg1"/>
            </a:solidFill>
            <a:prstDash val="solid"/>
            <a:round/>
            <a:headEnd type="none" w="med" len="med"/>
            <a:tailEnd type="none" w="med" len="med"/>
          </a:ln>
          <a:effectLst/>
          <a:ex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Tx/>
              <a:buNone/>
              <a:tabLst/>
            </a:pPr>
            <a:endParaRPr kumimoji="0" lang="en-GB" sz="2000" b="0" i="0" u="none" strike="noStrike" cap="none" normalizeH="0" baseline="0" smtClean="0">
              <a:ln>
                <a:noFill/>
              </a:ln>
              <a:solidFill>
                <a:schemeClr val="tx1"/>
              </a:solidFill>
              <a:effectLst/>
              <a:latin typeface="Arial" charset="0"/>
            </a:endParaRPr>
          </a:p>
        </p:txBody>
      </p:sp>
      <p:sp>
        <p:nvSpPr>
          <p:cNvPr id="3" name="Rectangle 2"/>
          <p:cNvSpPr/>
          <p:nvPr/>
        </p:nvSpPr>
        <p:spPr bwMode="auto">
          <a:xfrm>
            <a:off x="503237" y="5085184"/>
            <a:ext cx="972419" cy="290512"/>
          </a:xfrm>
          <a:prstGeom prst="rect">
            <a:avLst/>
          </a:prstGeom>
          <a:solidFill>
            <a:schemeClr val="bg1"/>
          </a:solidFill>
          <a:ln w="3175" cap="flat" cmpd="sng" algn="ctr">
            <a:solidFill>
              <a:schemeClr val="bg1"/>
            </a:solidFill>
            <a:prstDash val="solid"/>
            <a:round/>
            <a:headEnd type="none" w="med" len="med"/>
            <a:tailEnd type="none" w="med" len="med"/>
          </a:ln>
          <a:effectLst/>
          <a:ex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Tx/>
              <a:buNone/>
              <a:tabLst/>
            </a:pPr>
            <a:endParaRPr kumimoji="0" lang="en-GB" sz="2000" b="0" i="0" u="none" strike="noStrike" cap="none" normalizeH="0" baseline="0" smtClean="0">
              <a:ln>
                <a:noFill/>
              </a:ln>
              <a:solidFill>
                <a:schemeClr val="tx1"/>
              </a:solidFill>
              <a:effectLst/>
              <a:latin typeface="Arial" charset="0"/>
            </a:endParaRPr>
          </a:p>
        </p:txBody>
      </p:sp>
    </p:spTree>
    <p:extLst>
      <p:ext uri="{BB962C8B-B14F-4D97-AF65-F5344CB8AC3E}">
        <p14:creationId xmlns:p14="http://schemas.microsoft.com/office/powerpoint/2010/main" val="152763663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7091" name="Group 3"/>
          <p:cNvGrpSpPr>
            <a:grpSpLocks/>
          </p:cNvGrpSpPr>
          <p:nvPr/>
        </p:nvGrpSpPr>
        <p:grpSpPr bwMode="auto">
          <a:xfrm>
            <a:off x="76200" y="76200"/>
            <a:ext cx="8991600" cy="1258888"/>
            <a:chOff x="48" y="48"/>
            <a:chExt cx="5664" cy="793"/>
          </a:xfrm>
        </p:grpSpPr>
        <p:sp>
          <p:nvSpPr>
            <p:cNvPr id="217092" name="Rectangle 4"/>
            <p:cNvSpPr>
              <a:spLocks noChangeArrowheads="1"/>
            </p:cNvSpPr>
            <p:nvPr/>
          </p:nvSpPr>
          <p:spPr bwMode="ltGray">
            <a:xfrm>
              <a:off x="48" y="48"/>
              <a:ext cx="5664" cy="793"/>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spcBef>
                  <a:spcPct val="0"/>
                </a:spcBef>
              </a:pPr>
              <a:endParaRPr lang="en-US" sz="2400">
                <a:solidFill>
                  <a:srgbClr val="8D010F"/>
                </a:solidFill>
                <a:latin typeface="Times" pitchFamily="18" charset="0"/>
              </a:endParaRPr>
            </a:p>
          </p:txBody>
        </p:sp>
        <p:pic>
          <p:nvPicPr>
            <p:cNvPr id="217093" name="Picture 5" descr="LeedsUniWhit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ltGray">
            <a:xfrm>
              <a:off x="4102" y="278"/>
              <a:ext cx="1433" cy="408"/>
            </a:xfrm>
            <a:prstGeom prst="rect">
              <a:avLst/>
            </a:prstGeom>
            <a:solidFill>
              <a:schemeClr val="accent1"/>
            </a:solidFill>
          </p:spPr>
        </p:pic>
      </p:grpSp>
      <p:sp>
        <p:nvSpPr>
          <p:cNvPr id="217094" name="Text Box 6"/>
          <p:cNvSpPr txBox="1">
            <a:spLocks noChangeArrowheads="1"/>
          </p:cNvSpPr>
          <p:nvPr/>
        </p:nvSpPr>
        <p:spPr bwMode="ltGray">
          <a:xfrm>
            <a:off x="355600" y="420688"/>
            <a:ext cx="4876800" cy="7381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36000" anchor="b"/>
          <a:lstStyle/>
          <a:p>
            <a:pPr eaLnBrk="0" hangingPunct="0">
              <a:spcBef>
                <a:spcPct val="0"/>
              </a:spcBef>
            </a:pPr>
            <a:r>
              <a:rPr lang="en-GB" sz="2800" dirty="0" smtClean="0">
                <a:solidFill>
                  <a:schemeClr val="bg1"/>
                </a:solidFill>
              </a:rPr>
              <a:t>Penrose spin ice</a:t>
            </a:r>
          </a:p>
          <a:p>
            <a:pPr eaLnBrk="0" hangingPunct="0">
              <a:spcBef>
                <a:spcPct val="0"/>
              </a:spcBef>
            </a:pPr>
            <a:r>
              <a:rPr lang="en-GB" sz="1400" dirty="0" smtClean="0">
                <a:solidFill>
                  <a:schemeClr val="bg1"/>
                </a:solidFill>
              </a:rPr>
              <a:t>Candidate ground state.</a:t>
            </a:r>
            <a:endParaRPr lang="en-GB" sz="1400" dirty="0">
              <a:solidFill>
                <a:schemeClr val="bg1"/>
              </a:solidFill>
            </a:endParaRPr>
          </a:p>
        </p:txBody>
      </p:sp>
      <p:pic>
        <p:nvPicPr>
          <p:cNvPr id="260098" name="Picture 2" descr="E:\NewGDRIVE\Google Drive\jonny work\final report\thesis\originalmask.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39752" y="1412776"/>
            <a:ext cx="4656186" cy="483748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3166137" y="6250261"/>
            <a:ext cx="3345788" cy="400110"/>
          </a:xfrm>
          <a:prstGeom prst="rect">
            <a:avLst/>
          </a:prstGeom>
          <a:noFill/>
        </p:spPr>
        <p:txBody>
          <a:bodyPr wrap="none" rtlCol="0">
            <a:spAutoFit/>
          </a:bodyPr>
          <a:lstStyle/>
          <a:p>
            <a:r>
              <a:rPr lang="en-GB" dirty="0" smtClean="0"/>
              <a:t>Image courtesy of Dong Shi</a:t>
            </a:r>
            <a:endParaRPr lang="en-GB" dirty="0"/>
          </a:p>
        </p:txBody>
      </p:sp>
    </p:spTree>
    <p:extLst>
      <p:ext uri="{BB962C8B-B14F-4D97-AF65-F5344CB8AC3E}">
        <p14:creationId xmlns:p14="http://schemas.microsoft.com/office/powerpoint/2010/main" val="211982403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7091" name="Group 3"/>
          <p:cNvGrpSpPr>
            <a:grpSpLocks/>
          </p:cNvGrpSpPr>
          <p:nvPr/>
        </p:nvGrpSpPr>
        <p:grpSpPr bwMode="auto">
          <a:xfrm>
            <a:off x="76200" y="76200"/>
            <a:ext cx="8991600" cy="1258888"/>
            <a:chOff x="48" y="48"/>
            <a:chExt cx="5664" cy="793"/>
          </a:xfrm>
        </p:grpSpPr>
        <p:sp>
          <p:nvSpPr>
            <p:cNvPr id="217092" name="Rectangle 4"/>
            <p:cNvSpPr>
              <a:spLocks noChangeArrowheads="1"/>
            </p:cNvSpPr>
            <p:nvPr/>
          </p:nvSpPr>
          <p:spPr bwMode="ltGray">
            <a:xfrm>
              <a:off x="48" y="48"/>
              <a:ext cx="5664" cy="793"/>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spcBef>
                  <a:spcPct val="0"/>
                </a:spcBef>
              </a:pPr>
              <a:endParaRPr lang="en-US" sz="2400">
                <a:solidFill>
                  <a:srgbClr val="8D010F"/>
                </a:solidFill>
                <a:latin typeface="Times" pitchFamily="18" charset="0"/>
              </a:endParaRPr>
            </a:p>
          </p:txBody>
        </p:sp>
        <p:pic>
          <p:nvPicPr>
            <p:cNvPr id="217093" name="Picture 5" descr="LeedsUniWhit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ltGray">
            <a:xfrm>
              <a:off x="4102" y="278"/>
              <a:ext cx="1433" cy="408"/>
            </a:xfrm>
            <a:prstGeom prst="rect">
              <a:avLst/>
            </a:prstGeom>
            <a:solidFill>
              <a:schemeClr val="accent1"/>
            </a:solidFill>
          </p:spPr>
        </p:pic>
      </p:grpSp>
      <p:sp>
        <p:nvSpPr>
          <p:cNvPr id="217094" name="Text Box 6"/>
          <p:cNvSpPr txBox="1">
            <a:spLocks noChangeArrowheads="1"/>
          </p:cNvSpPr>
          <p:nvPr/>
        </p:nvSpPr>
        <p:spPr bwMode="ltGray">
          <a:xfrm>
            <a:off x="355600" y="420688"/>
            <a:ext cx="4876800" cy="7381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36000" anchor="b"/>
          <a:lstStyle/>
          <a:p>
            <a:pPr eaLnBrk="0" hangingPunct="0">
              <a:spcBef>
                <a:spcPct val="0"/>
              </a:spcBef>
            </a:pPr>
            <a:r>
              <a:rPr lang="en-GB" sz="2800" dirty="0" smtClean="0">
                <a:solidFill>
                  <a:schemeClr val="bg1"/>
                </a:solidFill>
              </a:rPr>
              <a:t>Penrose spin ice</a:t>
            </a:r>
            <a:endParaRPr lang="en-GB" sz="2800" dirty="0">
              <a:solidFill>
                <a:schemeClr val="bg1"/>
              </a:solidFill>
            </a:endParaRPr>
          </a:p>
          <a:p>
            <a:pPr eaLnBrk="0" hangingPunct="0">
              <a:spcBef>
                <a:spcPct val="0"/>
              </a:spcBef>
            </a:pPr>
            <a:r>
              <a:rPr lang="en-GB" sz="1400" dirty="0" smtClean="0">
                <a:solidFill>
                  <a:schemeClr val="bg1"/>
                </a:solidFill>
              </a:rPr>
              <a:t>1650 dipole energy landscape</a:t>
            </a:r>
            <a:endParaRPr lang="en-GB" sz="1400" dirty="0">
              <a:solidFill>
                <a:schemeClr val="bg1"/>
              </a:solidFill>
            </a:endParaRPr>
          </a:p>
        </p:txBody>
      </p:sp>
      <p:pic>
        <p:nvPicPr>
          <p:cNvPr id="26112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288" y="1484784"/>
            <a:ext cx="5219700" cy="5534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1123"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65353" y="1628800"/>
            <a:ext cx="3819128" cy="4773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1982403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7091" name="Group 3"/>
          <p:cNvGrpSpPr>
            <a:grpSpLocks/>
          </p:cNvGrpSpPr>
          <p:nvPr/>
        </p:nvGrpSpPr>
        <p:grpSpPr bwMode="auto">
          <a:xfrm>
            <a:off x="76200" y="76200"/>
            <a:ext cx="8991600" cy="1258888"/>
            <a:chOff x="48" y="48"/>
            <a:chExt cx="5664" cy="793"/>
          </a:xfrm>
        </p:grpSpPr>
        <p:sp>
          <p:nvSpPr>
            <p:cNvPr id="217092" name="Rectangle 4"/>
            <p:cNvSpPr>
              <a:spLocks noChangeArrowheads="1"/>
            </p:cNvSpPr>
            <p:nvPr/>
          </p:nvSpPr>
          <p:spPr bwMode="ltGray">
            <a:xfrm>
              <a:off x="48" y="48"/>
              <a:ext cx="5664" cy="793"/>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spcBef>
                  <a:spcPct val="0"/>
                </a:spcBef>
              </a:pPr>
              <a:endParaRPr lang="en-US" sz="2400">
                <a:solidFill>
                  <a:srgbClr val="8D010F"/>
                </a:solidFill>
                <a:latin typeface="Times" pitchFamily="18" charset="0"/>
              </a:endParaRPr>
            </a:p>
          </p:txBody>
        </p:sp>
        <p:pic>
          <p:nvPicPr>
            <p:cNvPr id="217093" name="Picture 5" descr="LeedsUniWhit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ltGray">
            <a:xfrm>
              <a:off x="4102" y="278"/>
              <a:ext cx="1433" cy="408"/>
            </a:xfrm>
            <a:prstGeom prst="rect">
              <a:avLst/>
            </a:prstGeom>
            <a:solidFill>
              <a:schemeClr val="accent1"/>
            </a:solidFill>
          </p:spPr>
        </p:pic>
      </p:grpSp>
      <p:sp>
        <p:nvSpPr>
          <p:cNvPr id="217094" name="Text Box 6"/>
          <p:cNvSpPr txBox="1">
            <a:spLocks noChangeArrowheads="1"/>
          </p:cNvSpPr>
          <p:nvPr/>
        </p:nvSpPr>
        <p:spPr bwMode="ltGray">
          <a:xfrm>
            <a:off x="355600" y="420688"/>
            <a:ext cx="4876800" cy="7381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36000" anchor="b"/>
          <a:lstStyle/>
          <a:p>
            <a:pPr eaLnBrk="0" hangingPunct="0">
              <a:spcBef>
                <a:spcPct val="0"/>
              </a:spcBef>
            </a:pPr>
            <a:r>
              <a:rPr lang="en-GB" sz="2800" dirty="0" smtClean="0">
                <a:solidFill>
                  <a:schemeClr val="bg1"/>
                </a:solidFill>
              </a:rPr>
              <a:t>Penrose spin ice</a:t>
            </a:r>
            <a:endParaRPr lang="en-GB" sz="2800" dirty="0">
              <a:solidFill>
                <a:schemeClr val="bg1"/>
              </a:solidFill>
            </a:endParaRPr>
          </a:p>
          <a:p>
            <a:pPr eaLnBrk="0" hangingPunct="0">
              <a:spcBef>
                <a:spcPct val="0"/>
              </a:spcBef>
            </a:pPr>
            <a:r>
              <a:rPr lang="en-GB" sz="1400" dirty="0">
                <a:solidFill>
                  <a:schemeClr val="bg1"/>
                </a:solidFill>
              </a:rPr>
              <a:t>1650 </a:t>
            </a:r>
            <a:r>
              <a:rPr lang="en-GB" sz="1400" dirty="0" smtClean="0">
                <a:solidFill>
                  <a:schemeClr val="bg1"/>
                </a:solidFill>
              </a:rPr>
              <a:t>dipole energy decent</a:t>
            </a:r>
            <a:endParaRPr lang="en-GB" sz="1400" dirty="0">
              <a:solidFill>
                <a:schemeClr val="bg1"/>
              </a:solidFill>
            </a:endParaRPr>
          </a:p>
        </p:txBody>
      </p:sp>
      <p:pic>
        <p:nvPicPr>
          <p:cNvPr id="262146" name="Picture 2" descr="E:\NewGDRIVE\Google Drive\jonny work\final report\thesis\hmax3energydecent.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05123" y="1772816"/>
            <a:ext cx="6533753" cy="45800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982403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7091" name="Group 3"/>
          <p:cNvGrpSpPr>
            <a:grpSpLocks/>
          </p:cNvGrpSpPr>
          <p:nvPr/>
        </p:nvGrpSpPr>
        <p:grpSpPr bwMode="auto">
          <a:xfrm>
            <a:off x="76200" y="76200"/>
            <a:ext cx="8991600" cy="1258888"/>
            <a:chOff x="48" y="48"/>
            <a:chExt cx="5664" cy="793"/>
          </a:xfrm>
        </p:grpSpPr>
        <p:sp>
          <p:nvSpPr>
            <p:cNvPr id="217092" name="Rectangle 4"/>
            <p:cNvSpPr>
              <a:spLocks noChangeArrowheads="1"/>
            </p:cNvSpPr>
            <p:nvPr/>
          </p:nvSpPr>
          <p:spPr bwMode="ltGray">
            <a:xfrm>
              <a:off x="48" y="48"/>
              <a:ext cx="5664" cy="793"/>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spcBef>
                  <a:spcPct val="0"/>
                </a:spcBef>
              </a:pPr>
              <a:endParaRPr lang="en-US" sz="2400">
                <a:solidFill>
                  <a:srgbClr val="8D010F"/>
                </a:solidFill>
                <a:latin typeface="Times" pitchFamily="18" charset="0"/>
              </a:endParaRPr>
            </a:p>
          </p:txBody>
        </p:sp>
        <p:pic>
          <p:nvPicPr>
            <p:cNvPr id="217093" name="Picture 5" descr="LeedsUniWhit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ltGray">
            <a:xfrm>
              <a:off x="4102" y="278"/>
              <a:ext cx="1433" cy="408"/>
            </a:xfrm>
            <a:prstGeom prst="rect">
              <a:avLst/>
            </a:prstGeom>
            <a:solidFill>
              <a:schemeClr val="accent1"/>
            </a:solidFill>
          </p:spPr>
        </p:pic>
      </p:grpSp>
      <p:sp>
        <p:nvSpPr>
          <p:cNvPr id="217094" name="Text Box 6"/>
          <p:cNvSpPr txBox="1">
            <a:spLocks noChangeArrowheads="1"/>
          </p:cNvSpPr>
          <p:nvPr/>
        </p:nvSpPr>
        <p:spPr bwMode="ltGray">
          <a:xfrm>
            <a:off x="355600" y="420688"/>
            <a:ext cx="4876800" cy="7381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36000" anchor="b"/>
          <a:lstStyle/>
          <a:p>
            <a:pPr eaLnBrk="0" hangingPunct="0">
              <a:spcBef>
                <a:spcPct val="0"/>
              </a:spcBef>
            </a:pPr>
            <a:r>
              <a:rPr lang="en-GB" sz="2800" dirty="0" smtClean="0">
                <a:solidFill>
                  <a:schemeClr val="bg1"/>
                </a:solidFill>
              </a:rPr>
              <a:t>Penrose spin ice</a:t>
            </a:r>
            <a:endParaRPr lang="en-GB" sz="2800" dirty="0">
              <a:solidFill>
                <a:schemeClr val="bg1"/>
              </a:solidFill>
            </a:endParaRPr>
          </a:p>
          <a:p>
            <a:pPr eaLnBrk="0" hangingPunct="0">
              <a:spcBef>
                <a:spcPct val="0"/>
              </a:spcBef>
            </a:pPr>
            <a:r>
              <a:rPr lang="en-GB" sz="1400" dirty="0">
                <a:solidFill>
                  <a:schemeClr val="bg1"/>
                </a:solidFill>
              </a:rPr>
              <a:t>1650 dipole </a:t>
            </a:r>
            <a:r>
              <a:rPr lang="en-GB" sz="1400" dirty="0" smtClean="0">
                <a:solidFill>
                  <a:schemeClr val="bg1"/>
                </a:solidFill>
              </a:rPr>
              <a:t>system. Before and after</a:t>
            </a:r>
            <a:endParaRPr lang="en-GB" sz="1400" dirty="0">
              <a:solidFill>
                <a:schemeClr val="bg1"/>
              </a:solidFill>
            </a:endParaRPr>
          </a:p>
        </p:txBody>
      </p:sp>
      <p:pic>
        <p:nvPicPr>
          <p:cNvPr id="26317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23728" y="1398819"/>
            <a:ext cx="5184576" cy="57204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Rectangle 8"/>
          <p:cNvSpPr/>
          <p:nvPr/>
        </p:nvSpPr>
        <p:spPr bwMode="auto">
          <a:xfrm>
            <a:off x="2483768" y="1628800"/>
            <a:ext cx="432048" cy="216024"/>
          </a:xfrm>
          <a:prstGeom prst="rect">
            <a:avLst/>
          </a:prstGeom>
          <a:solidFill>
            <a:schemeClr val="bg1"/>
          </a:solidFill>
          <a:ln w="3175" cap="flat" cmpd="sng" algn="ctr">
            <a:noFill/>
            <a:prstDash val="solid"/>
            <a:round/>
            <a:headEnd type="none" w="med" len="med"/>
            <a:tailEnd type="none" w="med" len="med"/>
          </a:ln>
          <a:effectLst/>
          <a:ex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Tx/>
              <a:buNone/>
              <a:tabLst/>
            </a:pPr>
            <a:endParaRPr kumimoji="0" lang="en-GB" sz="2000" b="0" i="0" u="none" strike="noStrike" cap="none" normalizeH="0" baseline="0" smtClean="0">
              <a:ln>
                <a:noFill/>
              </a:ln>
              <a:solidFill>
                <a:schemeClr val="tx1"/>
              </a:solidFill>
              <a:effectLst/>
              <a:latin typeface="Arial" charset="0"/>
            </a:endParaRPr>
          </a:p>
        </p:txBody>
      </p:sp>
      <p:sp>
        <p:nvSpPr>
          <p:cNvPr id="10" name="Rectangle 9"/>
          <p:cNvSpPr/>
          <p:nvPr/>
        </p:nvSpPr>
        <p:spPr bwMode="auto">
          <a:xfrm>
            <a:off x="2496839" y="4247899"/>
            <a:ext cx="432048" cy="250068"/>
          </a:xfrm>
          <a:prstGeom prst="rect">
            <a:avLst/>
          </a:prstGeom>
          <a:solidFill>
            <a:schemeClr val="bg1"/>
          </a:solidFill>
          <a:ln w="3175" cap="flat" cmpd="sng" algn="ctr">
            <a:noFill/>
            <a:prstDash val="solid"/>
            <a:round/>
            <a:headEnd type="none" w="med" len="med"/>
            <a:tailEnd type="none" w="med" len="med"/>
          </a:ln>
          <a:effectLst/>
          <a:ex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Tx/>
              <a:buNone/>
              <a:tabLst/>
            </a:pPr>
            <a:endParaRPr kumimoji="0" lang="en-GB" sz="2000" b="0" i="0" u="none" strike="noStrike" cap="none" normalizeH="0" baseline="0" smtClean="0">
              <a:ln>
                <a:noFill/>
              </a:ln>
              <a:solidFill>
                <a:schemeClr val="tx1"/>
              </a:solidFill>
              <a:effectLst/>
              <a:latin typeface="Arial" charset="0"/>
            </a:endParaRPr>
          </a:p>
        </p:txBody>
      </p:sp>
      <p:sp>
        <p:nvSpPr>
          <p:cNvPr id="2" name="Rectangle 1"/>
          <p:cNvSpPr/>
          <p:nvPr/>
        </p:nvSpPr>
        <p:spPr bwMode="auto">
          <a:xfrm>
            <a:off x="2411760" y="6309320"/>
            <a:ext cx="382240" cy="144016"/>
          </a:xfrm>
          <a:prstGeom prst="rect">
            <a:avLst/>
          </a:prstGeom>
          <a:solidFill>
            <a:schemeClr val="bg1"/>
          </a:solidFill>
          <a:ln w="3175" cap="flat" cmpd="sng" algn="ctr">
            <a:solidFill>
              <a:schemeClr val="bg1"/>
            </a:solidFill>
            <a:prstDash val="solid"/>
            <a:round/>
            <a:headEnd type="none" w="med" len="med"/>
            <a:tailEnd type="none" w="med" len="med"/>
          </a:ln>
          <a:effectLst/>
          <a:ex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Tx/>
              <a:buNone/>
              <a:tabLst/>
            </a:pPr>
            <a:endParaRPr kumimoji="0" lang="en-GB" sz="2000" b="0" i="0" u="none" strike="noStrike" cap="none" normalizeH="0" baseline="0" smtClean="0">
              <a:ln>
                <a:noFill/>
              </a:ln>
              <a:solidFill>
                <a:schemeClr val="tx1"/>
              </a:solidFill>
              <a:effectLst/>
              <a:latin typeface="Arial" charset="0"/>
            </a:endParaRPr>
          </a:p>
        </p:txBody>
      </p:sp>
      <p:sp>
        <p:nvSpPr>
          <p:cNvPr id="11" name="Rectangle 10"/>
          <p:cNvSpPr/>
          <p:nvPr/>
        </p:nvSpPr>
        <p:spPr bwMode="auto">
          <a:xfrm>
            <a:off x="2402533" y="3717032"/>
            <a:ext cx="382240" cy="144016"/>
          </a:xfrm>
          <a:prstGeom prst="rect">
            <a:avLst/>
          </a:prstGeom>
          <a:solidFill>
            <a:schemeClr val="bg1"/>
          </a:solidFill>
          <a:ln w="3175" cap="flat" cmpd="sng" algn="ctr">
            <a:solidFill>
              <a:schemeClr val="bg1"/>
            </a:solidFill>
            <a:prstDash val="solid"/>
            <a:round/>
            <a:headEnd type="none" w="med" len="med"/>
            <a:tailEnd type="none" w="med" len="med"/>
          </a:ln>
          <a:effectLst/>
          <a:ex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Tx/>
              <a:buNone/>
              <a:tabLst/>
            </a:pPr>
            <a:endParaRPr kumimoji="0" lang="en-GB" sz="2000" b="0" i="0" u="none" strike="noStrike" cap="none" normalizeH="0" baseline="0" smtClean="0">
              <a:ln>
                <a:noFill/>
              </a:ln>
              <a:solidFill>
                <a:schemeClr val="tx1"/>
              </a:solidFill>
              <a:effectLst/>
              <a:latin typeface="Arial" charset="0"/>
            </a:endParaRPr>
          </a:p>
        </p:txBody>
      </p:sp>
    </p:spTree>
    <p:extLst>
      <p:ext uri="{BB962C8B-B14F-4D97-AF65-F5344CB8AC3E}">
        <p14:creationId xmlns:p14="http://schemas.microsoft.com/office/powerpoint/2010/main" val="211982403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7091" name="Group 3"/>
          <p:cNvGrpSpPr>
            <a:grpSpLocks/>
          </p:cNvGrpSpPr>
          <p:nvPr/>
        </p:nvGrpSpPr>
        <p:grpSpPr bwMode="auto">
          <a:xfrm>
            <a:off x="76200" y="76200"/>
            <a:ext cx="8991600" cy="1258888"/>
            <a:chOff x="48" y="48"/>
            <a:chExt cx="5664" cy="793"/>
          </a:xfrm>
        </p:grpSpPr>
        <p:sp>
          <p:nvSpPr>
            <p:cNvPr id="217092" name="Rectangle 4"/>
            <p:cNvSpPr>
              <a:spLocks noChangeArrowheads="1"/>
            </p:cNvSpPr>
            <p:nvPr/>
          </p:nvSpPr>
          <p:spPr bwMode="ltGray">
            <a:xfrm>
              <a:off x="48" y="48"/>
              <a:ext cx="5664" cy="793"/>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spcBef>
                  <a:spcPct val="0"/>
                </a:spcBef>
              </a:pPr>
              <a:endParaRPr lang="en-US" sz="2400">
                <a:solidFill>
                  <a:srgbClr val="8D010F"/>
                </a:solidFill>
                <a:latin typeface="Times" pitchFamily="18" charset="0"/>
              </a:endParaRPr>
            </a:p>
          </p:txBody>
        </p:sp>
        <p:pic>
          <p:nvPicPr>
            <p:cNvPr id="217093" name="Picture 5" descr="LeedsUniWhit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ltGray">
            <a:xfrm>
              <a:off x="4102" y="278"/>
              <a:ext cx="1433" cy="408"/>
            </a:xfrm>
            <a:prstGeom prst="rect">
              <a:avLst/>
            </a:prstGeom>
            <a:solidFill>
              <a:schemeClr val="accent1"/>
            </a:solidFill>
          </p:spPr>
        </p:pic>
      </p:grpSp>
      <p:sp>
        <p:nvSpPr>
          <p:cNvPr id="217094" name="Text Box 6"/>
          <p:cNvSpPr txBox="1">
            <a:spLocks noChangeArrowheads="1"/>
          </p:cNvSpPr>
          <p:nvPr/>
        </p:nvSpPr>
        <p:spPr bwMode="ltGray">
          <a:xfrm>
            <a:off x="355600" y="420688"/>
            <a:ext cx="4876800" cy="7381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36000" anchor="b"/>
          <a:lstStyle/>
          <a:p>
            <a:pPr eaLnBrk="0" hangingPunct="0">
              <a:spcBef>
                <a:spcPct val="0"/>
              </a:spcBef>
            </a:pPr>
            <a:r>
              <a:rPr lang="en-GB" sz="2800" dirty="0" smtClean="0">
                <a:solidFill>
                  <a:schemeClr val="bg1"/>
                </a:solidFill>
              </a:rPr>
              <a:t>Penrose spin ice</a:t>
            </a:r>
          </a:p>
          <a:p>
            <a:pPr eaLnBrk="0" hangingPunct="0">
              <a:spcBef>
                <a:spcPct val="0"/>
              </a:spcBef>
            </a:pPr>
            <a:r>
              <a:rPr lang="en-GB" sz="1400" dirty="0">
                <a:solidFill>
                  <a:schemeClr val="bg1"/>
                </a:solidFill>
              </a:rPr>
              <a:t>1650 dipole </a:t>
            </a:r>
            <a:r>
              <a:rPr lang="en-GB" sz="1400" dirty="0" smtClean="0">
                <a:solidFill>
                  <a:schemeClr val="bg1"/>
                </a:solidFill>
              </a:rPr>
              <a:t>system. Heat capacity</a:t>
            </a:r>
            <a:endParaRPr lang="en-GB" sz="1400" dirty="0">
              <a:solidFill>
                <a:schemeClr val="bg1"/>
              </a:solidFill>
            </a:endParaRPr>
          </a:p>
        </p:txBody>
      </p:sp>
      <p:pic>
        <p:nvPicPr>
          <p:cNvPr id="26624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1520" y="1556792"/>
            <a:ext cx="4847945" cy="47749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6243"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08104" y="1582688"/>
            <a:ext cx="3024336" cy="36590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6244" name="Picture 4"/>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508104" y="5241761"/>
            <a:ext cx="3024336" cy="2754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bwMode="auto">
          <a:xfrm>
            <a:off x="5364088" y="2564904"/>
            <a:ext cx="3312368" cy="432048"/>
          </a:xfrm>
          <a:prstGeom prst="rect">
            <a:avLst/>
          </a:prstGeom>
          <a:solidFill>
            <a:schemeClr val="bg1"/>
          </a:solidFill>
          <a:ln w="3175" cap="flat" cmpd="sng" algn="ctr">
            <a:solidFill>
              <a:schemeClr val="bg1"/>
            </a:solidFill>
            <a:prstDash val="solid"/>
            <a:round/>
            <a:headEnd type="none" w="med" len="med"/>
            <a:tailEnd type="none" w="med" len="med"/>
          </a:ln>
          <a:effectLst/>
          <a:ex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Tx/>
              <a:buNone/>
              <a:tabLst/>
            </a:pPr>
            <a:endParaRPr kumimoji="0" lang="en-GB" sz="2000" b="0" i="0" u="none" strike="noStrike" cap="none" normalizeH="0" baseline="0" smtClean="0">
              <a:ln>
                <a:noFill/>
              </a:ln>
              <a:solidFill>
                <a:schemeClr val="tx1"/>
              </a:solidFill>
              <a:effectLst/>
              <a:latin typeface="Arial" charset="0"/>
            </a:endParaRPr>
          </a:p>
        </p:txBody>
      </p:sp>
      <p:sp>
        <p:nvSpPr>
          <p:cNvPr id="10" name="Rectangle 9"/>
          <p:cNvSpPr/>
          <p:nvPr/>
        </p:nvSpPr>
        <p:spPr bwMode="auto">
          <a:xfrm>
            <a:off x="5755432" y="4077072"/>
            <a:ext cx="45719" cy="144016"/>
          </a:xfrm>
          <a:prstGeom prst="rect">
            <a:avLst/>
          </a:prstGeom>
          <a:solidFill>
            <a:schemeClr val="bg1"/>
          </a:solidFill>
          <a:ln w="3175" cap="flat" cmpd="sng" algn="ctr">
            <a:solidFill>
              <a:schemeClr val="bg1"/>
            </a:solidFill>
            <a:prstDash val="solid"/>
            <a:round/>
            <a:headEnd type="none" w="med" len="med"/>
            <a:tailEnd type="none" w="med" len="med"/>
          </a:ln>
          <a:effectLst/>
          <a:ex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Tx/>
              <a:buNone/>
              <a:tabLst/>
            </a:pPr>
            <a:endParaRPr kumimoji="0" lang="en-GB" sz="2000" b="0" i="0" u="none" strike="noStrike" cap="none" normalizeH="0" baseline="0" smtClean="0">
              <a:ln>
                <a:noFill/>
              </a:ln>
              <a:solidFill>
                <a:schemeClr val="tx1"/>
              </a:solidFill>
              <a:effectLst/>
              <a:latin typeface="Arial" charset="0"/>
            </a:endParaRPr>
          </a:p>
        </p:txBody>
      </p:sp>
      <p:sp>
        <p:nvSpPr>
          <p:cNvPr id="11" name="Rectangle 10"/>
          <p:cNvSpPr/>
          <p:nvPr/>
        </p:nvSpPr>
        <p:spPr bwMode="auto">
          <a:xfrm flipV="1">
            <a:off x="6876256" y="4293096"/>
            <a:ext cx="72008" cy="45719"/>
          </a:xfrm>
          <a:prstGeom prst="rect">
            <a:avLst/>
          </a:prstGeom>
          <a:solidFill>
            <a:schemeClr val="bg1"/>
          </a:solidFill>
          <a:ln w="3175" cap="flat" cmpd="sng" algn="ctr">
            <a:solidFill>
              <a:schemeClr val="bg1"/>
            </a:solidFill>
            <a:prstDash val="solid"/>
            <a:round/>
            <a:headEnd type="none" w="med" len="med"/>
            <a:tailEnd type="none" w="med" len="med"/>
          </a:ln>
          <a:effectLst/>
          <a:ex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Tx/>
              <a:buNone/>
              <a:tabLst/>
            </a:pPr>
            <a:endParaRPr kumimoji="0" lang="en-GB" sz="2000" b="0" i="0" u="none" strike="noStrike" cap="none" normalizeH="0" baseline="0" smtClean="0">
              <a:ln>
                <a:noFill/>
              </a:ln>
              <a:solidFill>
                <a:schemeClr val="tx1"/>
              </a:solidFill>
              <a:effectLst/>
              <a:latin typeface="Arial" charset="0"/>
            </a:endParaRPr>
          </a:p>
        </p:txBody>
      </p:sp>
      <p:sp>
        <p:nvSpPr>
          <p:cNvPr id="12" name="Rectangle 11"/>
          <p:cNvSpPr/>
          <p:nvPr/>
        </p:nvSpPr>
        <p:spPr bwMode="auto">
          <a:xfrm>
            <a:off x="5844839" y="4725144"/>
            <a:ext cx="167321" cy="144016"/>
          </a:xfrm>
          <a:prstGeom prst="rect">
            <a:avLst/>
          </a:prstGeom>
          <a:solidFill>
            <a:schemeClr val="bg1"/>
          </a:solidFill>
          <a:ln w="3175" cap="flat" cmpd="sng" algn="ctr">
            <a:solidFill>
              <a:schemeClr val="bg1"/>
            </a:solidFill>
            <a:prstDash val="solid"/>
            <a:round/>
            <a:headEnd type="none" w="med" len="med"/>
            <a:tailEnd type="none" w="med" len="med"/>
          </a:ln>
          <a:effectLst/>
          <a:ex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Tx/>
              <a:buNone/>
              <a:tabLst/>
            </a:pPr>
            <a:endParaRPr kumimoji="0" lang="en-GB" sz="2000" b="0" i="0" u="none" strike="noStrike" cap="none" normalizeH="0" baseline="0" smtClean="0">
              <a:ln>
                <a:noFill/>
              </a:ln>
              <a:solidFill>
                <a:schemeClr val="tx1"/>
              </a:solidFill>
              <a:effectLst/>
              <a:latin typeface="Arial" charset="0"/>
            </a:endParaRPr>
          </a:p>
        </p:txBody>
      </p:sp>
      <p:sp>
        <p:nvSpPr>
          <p:cNvPr id="3" name="Rectangle 2"/>
          <p:cNvSpPr/>
          <p:nvPr/>
        </p:nvSpPr>
        <p:spPr bwMode="auto">
          <a:xfrm>
            <a:off x="251520" y="5517232"/>
            <a:ext cx="1008112" cy="216024"/>
          </a:xfrm>
          <a:prstGeom prst="rect">
            <a:avLst/>
          </a:prstGeom>
          <a:solidFill>
            <a:schemeClr val="bg1"/>
          </a:solidFill>
          <a:ln w="3175" cap="flat" cmpd="sng" algn="ctr">
            <a:solidFill>
              <a:schemeClr val="bg1"/>
            </a:solidFill>
            <a:prstDash val="solid"/>
            <a:round/>
            <a:headEnd type="none" w="med" len="med"/>
            <a:tailEnd type="none" w="med" len="med"/>
          </a:ln>
          <a:effectLst/>
          <a:ex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Tx/>
              <a:buNone/>
              <a:tabLst/>
            </a:pPr>
            <a:endParaRPr kumimoji="0" lang="en-GB" sz="2000" b="0" i="0" u="none" strike="noStrike" cap="none" normalizeH="0" baseline="0" smtClean="0">
              <a:ln>
                <a:noFill/>
              </a:ln>
              <a:solidFill>
                <a:schemeClr val="tx1"/>
              </a:solidFill>
              <a:effectLst/>
              <a:latin typeface="Arial" charset="0"/>
            </a:endParaRPr>
          </a:p>
        </p:txBody>
      </p:sp>
    </p:spTree>
    <p:extLst>
      <p:ext uri="{BB962C8B-B14F-4D97-AF65-F5344CB8AC3E}">
        <p14:creationId xmlns:p14="http://schemas.microsoft.com/office/powerpoint/2010/main" val="211982403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7091" name="Group 3"/>
          <p:cNvGrpSpPr>
            <a:grpSpLocks/>
          </p:cNvGrpSpPr>
          <p:nvPr/>
        </p:nvGrpSpPr>
        <p:grpSpPr bwMode="auto">
          <a:xfrm>
            <a:off x="76200" y="76200"/>
            <a:ext cx="8991600" cy="1258888"/>
            <a:chOff x="48" y="48"/>
            <a:chExt cx="5664" cy="793"/>
          </a:xfrm>
        </p:grpSpPr>
        <p:sp>
          <p:nvSpPr>
            <p:cNvPr id="217092" name="Rectangle 4"/>
            <p:cNvSpPr>
              <a:spLocks noChangeArrowheads="1"/>
            </p:cNvSpPr>
            <p:nvPr/>
          </p:nvSpPr>
          <p:spPr bwMode="ltGray">
            <a:xfrm>
              <a:off x="48" y="48"/>
              <a:ext cx="5664" cy="793"/>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spcBef>
                  <a:spcPct val="0"/>
                </a:spcBef>
              </a:pPr>
              <a:endParaRPr lang="en-US" sz="2400">
                <a:solidFill>
                  <a:srgbClr val="8D010F"/>
                </a:solidFill>
                <a:latin typeface="Times" pitchFamily="18" charset="0"/>
              </a:endParaRPr>
            </a:p>
          </p:txBody>
        </p:sp>
        <p:pic>
          <p:nvPicPr>
            <p:cNvPr id="217093" name="Picture 5" descr="LeedsUniWhit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ltGray">
            <a:xfrm>
              <a:off x="4102" y="278"/>
              <a:ext cx="1433" cy="408"/>
            </a:xfrm>
            <a:prstGeom prst="rect">
              <a:avLst/>
            </a:prstGeom>
            <a:solidFill>
              <a:schemeClr val="accent1"/>
            </a:solidFill>
          </p:spPr>
        </p:pic>
      </p:grpSp>
      <p:sp>
        <p:nvSpPr>
          <p:cNvPr id="217094" name="Text Box 6"/>
          <p:cNvSpPr txBox="1">
            <a:spLocks noChangeArrowheads="1"/>
          </p:cNvSpPr>
          <p:nvPr/>
        </p:nvSpPr>
        <p:spPr bwMode="ltGray">
          <a:xfrm>
            <a:off x="355600" y="420688"/>
            <a:ext cx="4876800" cy="7381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36000" anchor="b"/>
          <a:lstStyle/>
          <a:p>
            <a:pPr eaLnBrk="0" hangingPunct="0">
              <a:spcBef>
                <a:spcPct val="0"/>
              </a:spcBef>
            </a:pPr>
            <a:r>
              <a:rPr lang="en-GB" sz="2800" dirty="0" smtClean="0">
                <a:solidFill>
                  <a:schemeClr val="bg1"/>
                </a:solidFill>
              </a:rPr>
              <a:t>Penrose spin ice</a:t>
            </a:r>
            <a:endParaRPr lang="en-GB" sz="2800" dirty="0">
              <a:solidFill>
                <a:schemeClr val="bg1"/>
              </a:solidFill>
            </a:endParaRPr>
          </a:p>
          <a:p>
            <a:pPr eaLnBrk="0" hangingPunct="0">
              <a:spcBef>
                <a:spcPct val="0"/>
              </a:spcBef>
            </a:pPr>
            <a:r>
              <a:rPr lang="en-GB" sz="1400" dirty="0">
                <a:solidFill>
                  <a:schemeClr val="bg1"/>
                </a:solidFill>
              </a:rPr>
              <a:t>1650 dipole </a:t>
            </a:r>
            <a:r>
              <a:rPr lang="en-GB" sz="1400" dirty="0" smtClean="0">
                <a:solidFill>
                  <a:schemeClr val="bg1"/>
                </a:solidFill>
              </a:rPr>
              <a:t>system. Magnetisation order parameter</a:t>
            </a:r>
            <a:endParaRPr lang="en-GB" sz="1400" dirty="0">
              <a:solidFill>
                <a:schemeClr val="bg1"/>
              </a:solidFill>
            </a:endParaRPr>
          </a:p>
        </p:txBody>
      </p:sp>
      <p:pic>
        <p:nvPicPr>
          <p:cNvPr id="26726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9512" y="1557498"/>
            <a:ext cx="4498826" cy="53147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7269" name="Picture 5" descr="E:\NewGDRIVE\Google Drive\jonny work\final report\thesis\penroseorderexperiment.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82046" y="2955126"/>
            <a:ext cx="4248472" cy="330238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5454537" y="6205116"/>
            <a:ext cx="2194832" cy="307777"/>
          </a:xfrm>
          <a:prstGeom prst="rect">
            <a:avLst/>
          </a:prstGeom>
          <a:noFill/>
        </p:spPr>
        <p:txBody>
          <a:bodyPr wrap="none" rtlCol="0">
            <a:spAutoFit/>
          </a:bodyPr>
          <a:lstStyle/>
          <a:p>
            <a:r>
              <a:rPr lang="en-GB" sz="1400" dirty="0" smtClean="0"/>
              <a:t>Image curtsy of Dong Shi</a:t>
            </a:r>
            <a:endParaRPr lang="en-GB" sz="1400" dirty="0"/>
          </a:p>
        </p:txBody>
      </p:sp>
      <p:sp>
        <p:nvSpPr>
          <p:cNvPr id="2" name="Rectangle 1"/>
          <p:cNvSpPr/>
          <p:nvPr/>
        </p:nvSpPr>
        <p:spPr bwMode="auto">
          <a:xfrm>
            <a:off x="179512" y="4941168"/>
            <a:ext cx="864096" cy="216024"/>
          </a:xfrm>
          <a:prstGeom prst="rect">
            <a:avLst/>
          </a:prstGeom>
          <a:solidFill>
            <a:schemeClr val="bg1"/>
          </a:solidFill>
          <a:ln w="3175" cap="flat" cmpd="sng" algn="ctr">
            <a:solidFill>
              <a:schemeClr val="bg1"/>
            </a:solidFill>
            <a:prstDash val="solid"/>
            <a:round/>
            <a:headEnd type="none" w="med" len="med"/>
            <a:tailEnd type="none" w="med" len="med"/>
          </a:ln>
          <a:effectLst/>
          <a:ex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Tx/>
              <a:buNone/>
              <a:tabLst/>
            </a:pPr>
            <a:endParaRPr kumimoji="0" lang="en-GB" sz="2000" b="0" i="0" u="none" strike="noStrike" cap="none" normalizeH="0" baseline="0" smtClean="0">
              <a:ln>
                <a:noFill/>
              </a:ln>
              <a:solidFill>
                <a:schemeClr val="tx1"/>
              </a:solidFill>
              <a:effectLst/>
              <a:latin typeface="Arial" charset="0"/>
            </a:endParaRPr>
          </a:p>
        </p:txBody>
      </p:sp>
    </p:spTree>
    <p:extLst>
      <p:ext uri="{BB962C8B-B14F-4D97-AF65-F5344CB8AC3E}">
        <p14:creationId xmlns:p14="http://schemas.microsoft.com/office/powerpoint/2010/main" val="211982403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7091" name="Group 3"/>
          <p:cNvGrpSpPr>
            <a:grpSpLocks/>
          </p:cNvGrpSpPr>
          <p:nvPr/>
        </p:nvGrpSpPr>
        <p:grpSpPr bwMode="auto">
          <a:xfrm>
            <a:off x="76200" y="76200"/>
            <a:ext cx="8991600" cy="1258888"/>
            <a:chOff x="48" y="48"/>
            <a:chExt cx="5664" cy="793"/>
          </a:xfrm>
        </p:grpSpPr>
        <p:sp>
          <p:nvSpPr>
            <p:cNvPr id="217092" name="Rectangle 4"/>
            <p:cNvSpPr>
              <a:spLocks noChangeArrowheads="1"/>
            </p:cNvSpPr>
            <p:nvPr/>
          </p:nvSpPr>
          <p:spPr bwMode="ltGray">
            <a:xfrm>
              <a:off x="48" y="48"/>
              <a:ext cx="5664" cy="793"/>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spcBef>
                  <a:spcPct val="0"/>
                </a:spcBef>
              </a:pPr>
              <a:endParaRPr lang="en-US" sz="2400">
                <a:solidFill>
                  <a:srgbClr val="8D010F"/>
                </a:solidFill>
                <a:latin typeface="Times" pitchFamily="18" charset="0"/>
              </a:endParaRPr>
            </a:p>
          </p:txBody>
        </p:sp>
        <p:pic>
          <p:nvPicPr>
            <p:cNvPr id="217093" name="Picture 5" descr="LeedsUniWhit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ltGray">
            <a:xfrm>
              <a:off x="4102" y="278"/>
              <a:ext cx="1433" cy="408"/>
            </a:xfrm>
            <a:prstGeom prst="rect">
              <a:avLst/>
            </a:prstGeom>
            <a:solidFill>
              <a:schemeClr val="accent1"/>
            </a:solidFill>
          </p:spPr>
        </p:pic>
      </p:grpSp>
      <p:sp>
        <p:nvSpPr>
          <p:cNvPr id="217094" name="Text Box 6"/>
          <p:cNvSpPr txBox="1">
            <a:spLocks noChangeArrowheads="1"/>
          </p:cNvSpPr>
          <p:nvPr/>
        </p:nvSpPr>
        <p:spPr bwMode="ltGray">
          <a:xfrm>
            <a:off x="355600" y="420688"/>
            <a:ext cx="4876800" cy="7381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36000" anchor="b"/>
          <a:lstStyle/>
          <a:p>
            <a:pPr eaLnBrk="0" hangingPunct="0">
              <a:spcBef>
                <a:spcPct val="0"/>
              </a:spcBef>
            </a:pPr>
            <a:r>
              <a:rPr lang="en-GB" sz="2800" dirty="0" smtClean="0">
                <a:solidFill>
                  <a:schemeClr val="bg1"/>
                </a:solidFill>
              </a:rPr>
              <a:t>Penrose spin ice</a:t>
            </a:r>
            <a:endParaRPr lang="en-GB" sz="2800" dirty="0">
              <a:solidFill>
                <a:schemeClr val="bg1"/>
              </a:solidFill>
            </a:endParaRPr>
          </a:p>
          <a:p>
            <a:pPr eaLnBrk="0" hangingPunct="0">
              <a:spcBef>
                <a:spcPct val="0"/>
              </a:spcBef>
            </a:pPr>
            <a:r>
              <a:rPr lang="en-GB" sz="1400" dirty="0">
                <a:solidFill>
                  <a:schemeClr val="bg1"/>
                </a:solidFill>
              </a:rPr>
              <a:t>1650 dipole </a:t>
            </a:r>
            <a:r>
              <a:rPr lang="en-GB" sz="1400" dirty="0" smtClean="0">
                <a:solidFill>
                  <a:schemeClr val="bg1"/>
                </a:solidFill>
              </a:rPr>
              <a:t>system. Magnetic susceptibility</a:t>
            </a:r>
            <a:endParaRPr lang="en-GB" sz="1400" dirty="0">
              <a:solidFill>
                <a:schemeClr val="bg1"/>
              </a:solidFill>
            </a:endParaRPr>
          </a:p>
        </p:txBody>
      </p:sp>
      <p:pic>
        <p:nvPicPr>
          <p:cNvPr id="26829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5600" y="1556792"/>
            <a:ext cx="4657725" cy="4743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bwMode="auto">
          <a:xfrm>
            <a:off x="355600" y="5229200"/>
            <a:ext cx="976040" cy="288032"/>
          </a:xfrm>
          <a:prstGeom prst="rect">
            <a:avLst/>
          </a:prstGeom>
          <a:solidFill>
            <a:schemeClr val="bg1"/>
          </a:solidFill>
          <a:ln w="3175" cap="flat" cmpd="sng" algn="ctr">
            <a:solidFill>
              <a:schemeClr val="bg1"/>
            </a:solidFill>
            <a:prstDash val="solid"/>
            <a:round/>
            <a:headEnd type="none" w="med" len="med"/>
            <a:tailEnd type="none" w="med" len="med"/>
          </a:ln>
          <a:effectLst/>
          <a:ex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Tx/>
              <a:buNone/>
              <a:tabLst/>
            </a:pPr>
            <a:endParaRPr kumimoji="0" lang="en-GB" sz="2000" b="0" i="0" u="none" strike="noStrike" cap="none" normalizeH="0" baseline="0" smtClean="0">
              <a:ln>
                <a:noFill/>
              </a:ln>
              <a:solidFill>
                <a:schemeClr val="tx1"/>
              </a:solidFill>
              <a:effectLst/>
              <a:latin typeface="Arial" charset="0"/>
            </a:endParaRPr>
          </a:p>
        </p:txBody>
      </p:sp>
    </p:spTree>
    <p:extLst>
      <p:ext uri="{BB962C8B-B14F-4D97-AF65-F5344CB8AC3E}">
        <p14:creationId xmlns:p14="http://schemas.microsoft.com/office/powerpoint/2010/main" val="198962413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7091" name="Group 3"/>
          <p:cNvGrpSpPr>
            <a:grpSpLocks/>
          </p:cNvGrpSpPr>
          <p:nvPr/>
        </p:nvGrpSpPr>
        <p:grpSpPr bwMode="auto">
          <a:xfrm>
            <a:off x="76200" y="76200"/>
            <a:ext cx="8991600" cy="1258888"/>
            <a:chOff x="48" y="48"/>
            <a:chExt cx="5664" cy="793"/>
          </a:xfrm>
        </p:grpSpPr>
        <p:sp>
          <p:nvSpPr>
            <p:cNvPr id="217092" name="Rectangle 4"/>
            <p:cNvSpPr>
              <a:spLocks noChangeArrowheads="1"/>
            </p:cNvSpPr>
            <p:nvPr/>
          </p:nvSpPr>
          <p:spPr bwMode="ltGray">
            <a:xfrm>
              <a:off x="48" y="48"/>
              <a:ext cx="5664" cy="793"/>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spcBef>
                  <a:spcPct val="0"/>
                </a:spcBef>
              </a:pPr>
              <a:endParaRPr lang="en-US" sz="2400">
                <a:solidFill>
                  <a:srgbClr val="8D010F"/>
                </a:solidFill>
                <a:latin typeface="Times" pitchFamily="18" charset="0"/>
              </a:endParaRPr>
            </a:p>
          </p:txBody>
        </p:sp>
        <p:pic>
          <p:nvPicPr>
            <p:cNvPr id="217093" name="Picture 5" descr="LeedsUniWhit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ltGray">
            <a:xfrm>
              <a:off x="4102" y="278"/>
              <a:ext cx="1433" cy="408"/>
            </a:xfrm>
            <a:prstGeom prst="rect">
              <a:avLst/>
            </a:prstGeom>
            <a:solidFill>
              <a:schemeClr val="accent1"/>
            </a:solidFill>
          </p:spPr>
        </p:pic>
      </p:grpSp>
      <p:sp>
        <p:nvSpPr>
          <p:cNvPr id="217094" name="Text Box 6"/>
          <p:cNvSpPr txBox="1">
            <a:spLocks noChangeArrowheads="1"/>
          </p:cNvSpPr>
          <p:nvPr/>
        </p:nvSpPr>
        <p:spPr bwMode="ltGray">
          <a:xfrm>
            <a:off x="355600" y="420688"/>
            <a:ext cx="4876800" cy="7381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36000" anchor="b"/>
          <a:lstStyle/>
          <a:p>
            <a:pPr eaLnBrk="0" hangingPunct="0">
              <a:spcBef>
                <a:spcPct val="0"/>
              </a:spcBef>
            </a:pPr>
            <a:r>
              <a:rPr lang="en-GB" sz="2800" dirty="0" smtClean="0">
                <a:solidFill>
                  <a:schemeClr val="bg1"/>
                </a:solidFill>
              </a:rPr>
              <a:t>Penrose spin ice</a:t>
            </a:r>
          </a:p>
          <a:p>
            <a:pPr eaLnBrk="0" hangingPunct="0">
              <a:spcBef>
                <a:spcPct val="0"/>
              </a:spcBef>
            </a:pPr>
            <a:r>
              <a:rPr lang="en-GB" sz="1400" dirty="0" smtClean="0">
                <a:solidFill>
                  <a:schemeClr val="bg1"/>
                </a:solidFill>
              </a:rPr>
              <a:t>Limited Monte Carlo</a:t>
            </a:r>
            <a:endParaRPr lang="en-GB" sz="1400" dirty="0">
              <a:solidFill>
                <a:schemeClr val="bg1"/>
              </a:solidFill>
            </a:endParaRPr>
          </a:p>
        </p:txBody>
      </p:sp>
      <p:pic>
        <p:nvPicPr>
          <p:cNvPr id="268291" name="Picture 3" descr="C:\project live\skeleton\final\diapole.png"/>
          <p:cNvPicPr>
            <a:picLocks noChangeAspect="1" noChangeArrowheads="1"/>
          </p:cNvPicPr>
          <p:nvPr/>
        </p:nvPicPr>
        <p:blipFill rotWithShape="1">
          <a:blip r:embed="rId4">
            <a:extLst>
              <a:ext uri="{28A0092B-C50C-407E-A947-70E740481C1C}">
                <a14:useLocalDpi xmlns:a14="http://schemas.microsoft.com/office/drawing/2010/main" val="0"/>
              </a:ext>
            </a:extLst>
          </a:blip>
          <a:srcRect l="7957" t="9264" r="9102" b="7483"/>
          <a:stretch/>
        </p:blipFill>
        <p:spPr bwMode="auto">
          <a:xfrm>
            <a:off x="1403648" y="1335088"/>
            <a:ext cx="6024716" cy="53391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763663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7091" name="Group 3"/>
          <p:cNvGrpSpPr>
            <a:grpSpLocks/>
          </p:cNvGrpSpPr>
          <p:nvPr/>
        </p:nvGrpSpPr>
        <p:grpSpPr bwMode="auto">
          <a:xfrm>
            <a:off x="76200" y="76200"/>
            <a:ext cx="8991600" cy="1258888"/>
            <a:chOff x="48" y="48"/>
            <a:chExt cx="5664" cy="793"/>
          </a:xfrm>
        </p:grpSpPr>
        <p:sp>
          <p:nvSpPr>
            <p:cNvPr id="217092" name="Rectangle 4"/>
            <p:cNvSpPr>
              <a:spLocks noChangeArrowheads="1"/>
            </p:cNvSpPr>
            <p:nvPr/>
          </p:nvSpPr>
          <p:spPr bwMode="ltGray">
            <a:xfrm>
              <a:off x="48" y="48"/>
              <a:ext cx="5664" cy="793"/>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spcBef>
                  <a:spcPct val="0"/>
                </a:spcBef>
              </a:pPr>
              <a:endParaRPr lang="en-US" sz="2400">
                <a:solidFill>
                  <a:srgbClr val="8D010F"/>
                </a:solidFill>
                <a:latin typeface="Times" pitchFamily="18" charset="0"/>
              </a:endParaRPr>
            </a:p>
          </p:txBody>
        </p:sp>
        <p:pic>
          <p:nvPicPr>
            <p:cNvPr id="217093" name="Picture 5" descr="LeedsUniWhit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ltGray">
            <a:xfrm>
              <a:off x="4102" y="278"/>
              <a:ext cx="1433" cy="408"/>
            </a:xfrm>
            <a:prstGeom prst="rect">
              <a:avLst/>
            </a:prstGeom>
            <a:solidFill>
              <a:schemeClr val="accent1"/>
            </a:solidFill>
          </p:spPr>
        </p:pic>
      </p:grpSp>
      <p:sp>
        <p:nvSpPr>
          <p:cNvPr id="217094" name="Text Box 6"/>
          <p:cNvSpPr txBox="1">
            <a:spLocks noChangeArrowheads="1"/>
          </p:cNvSpPr>
          <p:nvPr/>
        </p:nvSpPr>
        <p:spPr bwMode="ltGray">
          <a:xfrm>
            <a:off x="355600" y="420688"/>
            <a:ext cx="4876800" cy="7381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36000" anchor="b"/>
          <a:lstStyle/>
          <a:p>
            <a:pPr eaLnBrk="0" hangingPunct="0">
              <a:spcBef>
                <a:spcPct val="0"/>
              </a:spcBef>
            </a:pPr>
            <a:r>
              <a:rPr lang="en-GB" sz="2800" dirty="0" smtClean="0">
                <a:solidFill>
                  <a:schemeClr val="bg1"/>
                </a:solidFill>
              </a:rPr>
              <a:t>Frustration</a:t>
            </a:r>
            <a:endParaRPr lang="en-GB" sz="2800" dirty="0">
              <a:solidFill>
                <a:schemeClr val="bg1"/>
              </a:solidFill>
            </a:endParaRPr>
          </a:p>
        </p:txBody>
      </p:sp>
      <p:pic>
        <p:nvPicPr>
          <p:cNvPr id="257026" name="Picture 2" descr="E:\NewGDRIVE\Google Drive\jonny work\final report\thesis\frustratio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75656" y="2057400"/>
            <a:ext cx="5947772" cy="288376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0" y="5719227"/>
            <a:ext cx="4895123" cy="1138773"/>
          </a:xfrm>
          <a:prstGeom prst="rect">
            <a:avLst/>
          </a:prstGeom>
          <a:noFill/>
        </p:spPr>
        <p:txBody>
          <a:bodyPr wrap="none" rtlCol="0">
            <a:spAutoFit/>
          </a:bodyPr>
          <a:lstStyle/>
          <a:p>
            <a:r>
              <a:rPr lang="en-GB" dirty="0" err="1" smtClean="0"/>
              <a:t>Roderich</a:t>
            </a:r>
            <a:r>
              <a:rPr lang="en-GB" dirty="0" smtClean="0"/>
              <a:t> </a:t>
            </a:r>
            <a:r>
              <a:rPr lang="en-GB" dirty="0" err="1"/>
              <a:t>Moessner</a:t>
            </a:r>
            <a:r>
              <a:rPr lang="en-GB" dirty="0"/>
              <a:t> and </a:t>
            </a:r>
            <a:r>
              <a:rPr lang="en-GB" dirty="0" err="1"/>
              <a:t>Arhur</a:t>
            </a:r>
            <a:r>
              <a:rPr lang="en-GB" dirty="0"/>
              <a:t> </a:t>
            </a:r>
            <a:r>
              <a:rPr lang="en-GB" dirty="0" err="1" smtClean="0"/>
              <a:t>P.Ramirez</a:t>
            </a:r>
            <a:r>
              <a:rPr lang="en-GB" dirty="0" smtClean="0"/>
              <a:t>,</a:t>
            </a:r>
          </a:p>
          <a:p>
            <a:r>
              <a:rPr lang="en-GB" dirty="0" smtClean="0"/>
              <a:t>Geometrical frustration,</a:t>
            </a:r>
          </a:p>
          <a:p>
            <a:r>
              <a:rPr lang="en-GB" dirty="0" smtClean="0"/>
              <a:t>Physics today, 2006</a:t>
            </a:r>
            <a:endParaRPr lang="en-GB" dirty="0"/>
          </a:p>
        </p:txBody>
      </p:sp>
    </p:spTree>
    <p:extLst>
      <p:ext uri="{BB962C8B-B14F-4D97-AF65-F5344CB8AC3E}">
        <p14:creationId xmlns:p14="http://schemas.microsoft.com/office/powerpoint/2010/main" val="320661197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7091" name="Group 3"/>
          <p:cNvGrpSpPr>
            <a:grpSpLocks/>
          </p:cNvGrpSpPr>
          <p:nvPr/>
        </p:nvGrpSpPr>
        <p:grpSpPr bwMode="auto">
          <a:xfrm>
            <a:off x="76200" y="76200"/>
            <a:ext cx="8991600" cy="1258888"/>
            <a:chOff x="48" y="48"/>
            <a:chExt cx="5664" cy="793"/>
          </a:xfrm>
        </p:grpSpPr>
        <p:sp>
          <p:nvSpPr>
            <p:cNvPr id="217092" name="Rectangle 4"/>
            <p:cNvSpPr>
              <a:spLocks noChangeArrowheads="1"/>
            </p:cNvSpPr>
            <p:nvPr/>
          </p:nvSpPr>
          <p:spPr bwMode="ltGray">
            <a:xfrm>
              <a:off x="48" y="48"/>
              <a:ext cx="5664" cy="793"/>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spcBef>
                  <a:spcPct val="0"/>
                </a:spcBef>
              </a:pPr>
              <a:endParaRPr lang="en-US" sz="2400">
                <a:solidFill>
                  <a:srgbClr val="8D010F"/>
                </a:solidFill>
                <a:latin typeface="Times" pitchFamily="18" charset="0"/>
              </a:endParaRPr>
            </a:p>
          </p:txBody>
        </p:sp>
        <p:pic>
          <p:nvPicPr>
            <p:cNvPr id="217093" name="Picture 5" descr="LeedsUniWhit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ltGray">
            <a:xfrm>
              <a:off x="4102" y="278"/>
              <a:ext cx="1433" cy="408"/>
            </a:xfrm>
            <a:prstGeom prst="rect">
              <a:avLst/>
            </a:prstGeom>
            <a:solidFill>
              <a:schemeClr val="accent1"/>
            </a:solidFill>
          </p:spPr>
        </p:pic>
      </p:grpSp>
      <p:sp>
        <p:nvSpPr>
          <p:cNvPr id="217094" name="Text Box 6"/>
          <p:cNvSpPr txBox="1">
            <a:spLocks noChangeArrowheads="1"/>
          </p:cNvSpPr>
          <p:nvPr/>
        </p:nvSpPr>
        <p:spPr bwMode="ltGray">
          <a:xfrm>
            <a:off x="355600" y="420688"/>
            <a:ext cx="4876800" cy="7381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36000" anchor="b"/>
          <a:lstStyle/>
          <a:p>
            <a:pPr eaLnBrk="0" hangingPunct="0">
              <a:spcBef>
                <a:spcPct val="0"/>
              </a:spcBef>
            </a:pPr>
            <a:r>
              <a:rPr lang="en-GB" sz="2800" dirty="0" smtClean="0">
                <a:solidFill>
                  <a:schemeClr val="bg1"/>
                </a:solidFill>
              </a:rPr>
              <a:t>Penrose spin ice</a:t>
            </a:r>
            <a:endParaRPr lang="en-GB" sz="2800" dirty="0">
              <a:solidFill>
                <a:schemeClr val="bg1"/>
              </a:solidFill>
            </a:endParaRPr>
          </a:p>
          <a:p>
            <a:pPr eaLnBrk="0" hangingPunct="0">
              <a:spcBef>
                <a:spcPct val="0"/>
              </a:spcBef>
            </a:pPr>
            <a:r>
              <a:rPr lang="en-GB" sz="1400" dirty="0" smtClean="0">
                <a:solidFill>
                  <a:schemeClr val="bg1"/>
                </a:solidFill>
              </a:rPr>
              <a:t>Limited MC energy decent</a:t>
            </a:r>
            <a:endParaRPr lang="en-GB" sz="1400" dirty="0">
              <a:solidFill>
                <a:schemeClr val="bg1"/>
              </a:solidFill>
            </a:endParaRPr>
          </a:p>
        </p:txBody>
      </p:sp>
      <p:pic>
        <p:nvPicPr>
          <p:cNvPr id="269314" name="Picture 2" descr="E:\NewGDRIVE\Google Drive\jonny work\final report\thesis\limitedenergydecent.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38553" y="1556792"/>
            <a:ext cx="6493688" cy="4551968"/>
          </a:xfrm>
          <a:prstGeom prst="rect">
            <a:avLst/>
          </a:prstGeom>
          <a:noFill/>
          <a:extLst>
            <a:ext uri="{909E8E84-426E-40DD-AFC4-6F175D3DCCD1}">
              <a14:hiddenFill xmlns:a14="http://schemas.microsoft.com/office/drawing/2010/main">
                <a:solidFill>
                  <a:srgbClr val="FFFFFF"/>
                </a:solidFill>
              </a14:hiddenFill>
            </a:ext>
          </a:extLst>
        </p:spPr>
      </p:pic>
      <p:pic>
        <p:nvPicPr>
          <p:cNvPr id="269315"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31640" y="5733256"/>
            <a:ext cx="4403576" cy="9298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5181981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7091" name="Group 3"/>
          <p:cNvGrpSpPr>
            <a:grpSpLocks/>
          </p:cNvGrpSpPr>
          <p:nvPr/>
        </p:nvGrpSpPr>
        <p:grpSpPr bwMode="auto">
          <a:xfrm>
            <a:off x="76200" y="76200"/>
            <a:ext cx="8991600" cy="1258888"/>
            <a:chOff x="48" y="48"/>
            <a:chExt cx="5664" cy="793"/>
          </a:xfrm>
        </p:grpSpPr>
        <p:sp>
          <p:nvSpPr>
            <p:cNvPr id="217092" name="Rectangle 4"/>
            <p:cNvSpPr>
              <a:spLocks noChangeArrowheads="1"/>
            </p:cNvSpPr>
            <p:nvPr/>
          </p:nvSpPr>
          <p:spPr bwMode="ltGray">
            <a:xfrm>
              <a:off x="48" y="48"/>
              <a:ext cx="5664" cy="793"/>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spcBef>
                  <a:spcPct val="0"/>
                </a:spcBef>
              </a:pPr>
              <a:endParaRPr lang="en-US" sz="2400">
                <a:solidFill>
                  <a:srgbClr val="8D010F"/>
                </a:solidFill>
                <a:latin typeface="Times" pitchFamily="18" charset="0"/>
              </a:endParaRPr>
            </a:p>
          </p:txBody>
        </p:sp>
        <p:pic>
          <p:nvPicPr>
            <p:cNvPr id="217093" name="Picture 5" descr="LeedsUniWhit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ltGray">
            <a:xfrm>
              <a:off x="4102" y="278"/>
              <a:ext cx="1433" cy="408"/>
            </a:xfrm>
            <a:prstGeom prst="rect">
              <a:avLst/>
            </a:prstGeom>
            <a:solidFill>
              <a:schemeClr val="accent1"/>
            </a:solidFill>
          </p:spPr>
        </p:pic>
      </p:grpSp>
      <p:sp>
        <p:nvSpPr>
          <p:cNvPr id="217094" name="Text Box 6"/>
          <p:cNvSpPr txBox="1">
            <a:spLocks noChangeArrowheads="1"/>
          </p:cNvSpPr>
          <p:nvPr/>
        </p:nvSpPr>
        <p:spPr bwMode="ltGray">
          <a:xfrm>
            <a:off x="355600" y="420688"/>
            <a:ext cx="4876800" cy="7381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36000" anchor="b"/>
          <a:lstStyle/>
          <a:p>
            <a:pPr eaLnBrk="0" hangingPunct="0">
              <a:spcBef>
                <a:spcPct val="0"/>
              </a:spcBef>
            </a:pPr>
            <a:r>
              <a:rPr lang="en-GB" sz="2800" dirty="0" smtClean="0">
                <a:solidFill>
                  <a:schemeClr val="bg1"/>
                </a:solidFill>
              </a:rPr>
              <a:t>Penrose spin ice</a:t>
            </a:r>
          </a:p>
          <a:p>
            <a:pPr eaLnBrk="0" hangingPunct="0">
              <a:spcBef>
                <a:spcPct val="0"/>
              </a:spcBef>
            </a:pPr>
            <a:r>
              <a:rPr lang="en-GB" sz="1400" dirty="0" smtClean="0">
                <a:solidFill>
                  <a:schemeClr val="bg1"/>
                </a:solidFill>
              </a:rPr>
              <a:t>Vertex populations</a:t>
            </a:r>
            <a:endParaRPr lang="en-GB" sz="1400" dirty="0">
              <a:solidFill>
                <a:schemeClr val="bg1"/>
              </a:solidFill>
            </a:endParaRPr>
          </a:p>
        </p:txBody>
      </p:sp>
      <p:pic>
        <p:nvPicPr>
          <p:cNvPr id="270338"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200" y="1896077"/>
            <a:ext cx="3075839" cy="24467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70339"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059832" y="1804432"/>
            <a:ext cx="2854406" cy="26733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70340" name="Picture 4"/>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983421" y="1730876"/>
            <a:ext cx="3066435" cy="25867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4932040" y="4797152"/>
            <a:ext cx="3534942" cy="1446550"/>
          </a:xfrm>
          <a:prstGeom prst="rect">
            <a:avLst/>
          </a:prstGeom>
          <a:noFill/>
        </p:spPr>
        <p:txBody>
          <a:bodyPr wrap="none" rtlCol="0">
            <a:spAutoFit/>
          </a:bodyPr>
          <a:lstStyle/>
          <a:p>
            <a:r>
              <a:rPr lang="en-GB" sz="1100" dirty="0"/>
              <a:t>Over the course of the simulation, the population</a:t>
            </a:r>
          </a:p>
          <a:p>
            <a:r>
              <a:rPr lang="en-GB" sz="1100" dirty="0"/>
              <a:t>of vertex class 2 converges to have 110 members in</a:t>
            </a:r>
          </a:p>
          <a:p>
            <a:r>
              <a:rPr lang="en-GB" sz="1100" dirty="0"/>
              <a:t>the ground state and 185 in the </a:t>
            </a:r>
            <a:r>
              <a:rPr lang="en-GB" sz="1100" dirty="0" smtClean="0"/>
              <a:t>1st </a:t>
            </a:r>
            <a:r>
              <a:rPr lang="en-GB" sz="1100" dirty="0"/>
              <a:t>excited state.</a:t>
            </a:r>
          </a:p>
          <a:p>
            <a:r>
              <a:rPr lang="en-GB" sz="1100" dirty="0"/>
              <a:t>Furthermore vertex class 4 has all 46 members in the</a:t>
            </a:r>
          </a:p>
          <a:p>
            <a:r>
              <a:rPr lang="en-GB" sz="1100" dirty="0"/>
              <a:t>ground state, while vertex class 6 has all 20 members</a:t>
            </a:r>
          </a:p>
          <a:p>
            <a:r>
              <a:rPr lang="en-GB" sz="1100" dirty="0"/>
              <a:t>in the ground state.</a:t>
            </a:r>
          </a:p>
        </p:txBody>
      </p:sp>
      <p:sp>
        <p:nvSpPr>
          <p:cNvPr id="4" name="TextBox 3"/>
          <p:cNvSpPr txBox="1"/>
          <p:nvPr/>
        </p:nvSpPr>
        <p:spPr>
          <a:xfrm>
            <a:off x="883060" y="4862770"/>
            <a:ext cx="3778599" cy="1480405"/>
          </a:xfrm>
          <a:prstGeom prst="rect">
            <a:avLst/>
          </a:prstGeom>
          <a:noFill/>
        </p:spPr>
        <p:txBody>
          <a:bodyPr wrap="none" rtlCol="0">
            <a:spAutoFit/>
          </a:bodyPr>
          <a:lstStyle/>
          <a:p>
            <a:r>
              <a:rPr lang="en-GB" sz="1100" dirty="0"/>
              <a:t>Vertex class populations 1,3,5 and 7 were </a:t>
            </a:r>
            <a:r>
              <a:rPr lang="en-GB" sz="1100" dirty="0" smtClean="0"/>
              <a:t>fixed by setting</a:t>
            </a:r>
          </a:p>
          <a:p>
            <a:r>
              <a:rPr lang="en-GB" sz="1100" dirty="0" smtClean="0"/>
              <a:t>the </a:t>
            </a:r>
            <a:r>
              <a:rPr lang="en-GB" sz="1100" dirty="0"/>
              <a:t>skeleton mask. Vertex classes 1,3 and 5 </a:t>
            </a:r>
            <a:r>
              <a:rPr lang="en-GB" sz="1100" dirty="0" smtClean="0"/>
              <a:t>are found </a:t>
            </a:r>
          </a:p>
          <a:p>
            <a:r>
              <a:rPr lang="en-GB" sz="1100" dirty="0" smtClean="0"/>
              <a:t>in </a:t>
            </a:r>
            <a:r>
              <a:rPr lang="en-GB" sz="1100" dirty="0"/>
              <a:t>the ground state with populations 110, 65</a:t>
            </a:r>
          </a:p>
          <a:p>
            <a:r>
              <a:rPr lang="en-GB" sz="1100" dirty="0"/>
              <a:t>and 180 respectively. Vertex class 7 is in the 1st ex-</a:t>
            </a:r>
          </a:p>
          <a:p>
            <a:r>
              <a:rPr lang="en-GB" sz="1100" dirty="0"/>
              <a:t>cited state with population 50. The remaining three</a:t>
            </a:r>
          </a:p>
          <a:p>
            <a:r>
              <a:rPr lang="en-GB" sz="1100" dirty="0"/>
              <a:t>vertices 2,4 and 6 vary over the course of the </a:t>
            </a:r>
            <a:r>
              <a:rPr lang="en-GB" sz="1100" dirty="0" err="1"/>
              <a:t>simula</a:t>
            </a:r>
            <a:r>
              <a:rPr lang="en-GB" sz="1100" dirty="0"/>
              <a:t>-</a:t>
            </a:r>
          </a:p>
          <a:p>
            <a:r>
              <a:rPr lang="en-GB" sz="1100" dirty="0" err="1"/>
              <a:t>tion</a:t>
            </a:r>
            <a:r>
              <a:rPr lang="en-GB" sz="1100" dirty="0"/>
              <a:t>.</a:t>
            </a:r>
          </a:p>
        </p:txBody>
      </p:sp>
      <p:sp>
        <p:nvSpPr>
          <p:cNvPr id="2" name="Rectangle 1"/>
          <p:cNvSpPr/>
          <p:nvPr/>
        </p:nvSpPr>
        <p:spPr bwMode="auto">
          <a:xfrm>
            <a:off x="146570" y="3933056"/>
            <a:ext cx="648072" cy="216024"/>
          </a:xfrm>
          <a:prstGeom prst="rect">
            <a:avLst/>
          </a:prstGeom>
          <a:solidFill>
            <a:schemeClr val="bg1"/>
          </a:solidFill>
          <a:ln w="3175" cap="flat" cmpd="sng" algn="ctr">
            <a:solidFill>
              <a:schemeClr val="bg1"/>
            </a:solidFill>
            <a:prstDash val="solid"/>
            <a:round/>
            <a:headEnd type="none" w="med" len="med"/>
            <a:tailEnd type="none" w="med" len="med"/>
          </a:ln>
          <a:effectLst/>
          <a:ex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Tx/>
              <a:buNone/>
              <a:tabLst/>
            </a:pPr>
            <a:endParaRPr kumimoji="0" lang="en-GB" sz="2000" b="0" i="0" u="none" strike="noStrike" cap="none" normalizeH="0" baseline="0" smtClean="0">
              <a:ln>
                <a:noFill/>
              </a:ln>
              <a:solidFill>
                <a:schemeClr val="tx1"/>
              </a:solidFill>
              <a:effectLst/>
              <a:latin typeface="Arial" charset="0"/>
            </a:endParaRPr>
          </a:p>
        </p:txBody>
      </p:sp>
      <p:sp>
        <p:nvSpPr>
          <p:cNvPr id="12" name="Rectangle 11"/>
          <p:cNvSpPr/>
          <p:nvPr/>
        </p:nvSpPr>
        <p:spPr bwMode="auto">
          <a:xfrm>
            <a:off x="3034841" y="3825044"/>
            <a:ext cx="648072" cy="216024"/>
          </a:xfrm>
          <a:prstGeom prst="rect">
            <a:avLst/>
          </a:prstGeom>
          <a:solidFill>
            <a:schemeClr val="bg1"/>
          </a:solidFill>
          <a:ln w="3175" cap="flat" cmpd="sng" algn="ctr">
            <a:solidFill>
              <a:schemeClr val="bg1"/>
            </a:solidFill>
            <a:prstDash val="solid"/>
            <a:round/>
            <a:headEnd type="none" w="med" len="med"/>
            <a:tailEnd type="none" w="med" len="med"/>
          </a:ln>
          <a:effectLst/>
          <a:ex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Tx/>
              <a:buNone/>
              <a:tabLst/>
            </a:pPr>
            <a:endParaRPr kumimoji="0" lang="en-GB" sz="2000" b="0" i="0" u="none" strike="noStrike" cap="none" normalizeH="0" baseline="0" smtClean="0">
              <a:ln>
                <a:noFill/>
              </a:ln>
              <a:solidFill>
                <a:schemeClr val="tx1"/>
              </a:solidFill>
              <a:effectLst/>
              <a:latin typeface="Arial" charset="0"/>
            </a:endParaRPr>
          </a:p>
        </p:txBody>
      </p:sp>
      <p:sp>
        <p:nvSpPr>
          <p:cNvPr id="13" name="Rectangle 12"/>
          <p:cNvSpPr/>
          <p:nvPr/>
        </p:nvSpPr>
        <p:spPr bwMode="auto">
          <a:xfrm>
            <a:off x="5983421" y="3933056"/>
            <a:ext cx="648072" cy="216024"/>
          </a:xfrm>
          <a:prstGeom prst="rect">
            <a:avLst/>
          </a:prstGeom>
          <a:solidFill>
            <a:schemeClr val="bg1"/>
          </a:solidFill>
          <a:ln w="3175" cap="flat" cmpd="sng" algn="ctr">
            <a:solidFill>
              <a:schemeClr val="bg1"/>
            </a:solidFill>
            <a:prstDash val="solid"/>
            <a:round/>
            <a:headEnd type="none" w="med" len="med"/>
            <a:tailEnd type="none" w="med" len="med"/>
          </a:ln>
          <a:effectLst/>
          <a:ex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Tx/>
              <a:buNone/>
              <a:tabLst/>
            </a:pPr>
            <a:endParaRPr kumimoji="0" lang="en-GB" sz="2000" b="0" i="0" u="none" strike="noStrike" cap="none" normalizeH="0" baseline="0" smtClean="0">
              <a:ln>
                <a:noFill/>
              </a:ln>
              <a:solidFill>
                <a:schemeClr val="tx1"/>
              </a:solidFill>
              <a:effectLst/>
              <a:latin typeface="Arial" charset="0"/>
            </a:endParaRPr>
          </a:p>
        </p:txBody>
      </p:sp>
    </p:spTree>
    <p:extLst>
      <p:ext uri="{BB962C8B-B14F-4D97-AF65-F5344CB8AC3E}">
        <p14:creationId xmlns:p14="http://schemas.microsoft.com/office/powerpoint/2010/main" val="255181981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7091" name="Group 3"/>
          <p:cNvGrpSpPr>
            <a:grpSpLocks/>
          </p:cNvGrpSpPr>
          <p:nvPr/>
        </p:nvGrpSpPr>
        <p:grpSpPr bwMode="auto">
          <a:xfrm>
            <a:off x="76200" y="76200"/>
            <a:ext cx="8991600" cy="1258888"/>
            <a:chOff x="48" y="48"/>
            <a:chExt cx="5664" cy="793"/>
          </a:xfrm>
        </p:grpSpPr>
        <p:sp>
          <p:nvSpPr>
            <p:cNvPr id="217092" name="Rectangle 4"/>
            <p:cNvSpPr>
              <a:spLocks noChangeArrowheads="1"/>
            </p:cNvSpPr>
            <p:nvPr/>
          </p:nvSpPr>
          <p:spPr bwMode="ltGray">
            <a:xfrm>
              <a:off x="48" y="48"/>
              <a:ext cx="5664" cy="793"/>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spcBef>
                  <a:spcPct val="0"/>
                </a:spcBef>
              </a:pPr>
              <a:endParaRPr lang="en-US" sz="2400">
                <a:solidFill>
                  <a:srgbClr val="8D010F"/>
                </a:solidFill>
                <a:latin typeface="Times" pitchFamily="18" charset="0"/>
              </a:endParaRPr>
            </a:p>
          </p:txBody>
        </p:sp>
        <p:pic>
          <p:nvPicPr>
            <p:cNvPr id="217093" name="Picture 5" descr="LeedsUniWhit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ltGray">
            <a:xfrm>
              <a:off x="4102" y="278"/>
              <a:ext cx="1433" cy="408"/>
            </a:xfrm>
            <a:prstGeom prst="rect">
              <a:avLst/>
            </a:prstGeom>
            <a:solidFill>
              <a:schemeClr val="accent1"/>
            </a:solidFill>
          </p:spPr>
        </p:pic>
      </p:grpSp>
      <p:sp>
        <p:nvSpPr>
          <p:cNvPr id="217094" name="Text Box 6"/>
          <p:cNvSpPr txBox="1">
            <a:spLocks noChangeArrowheads="1"/>
          </p:cNvSpPr>
          <p:nvPr/>
        </p:nvSpPr>
        <p:spPr bwMode="ltGray">
          <a:xfrm>
            <a:off x="355600" y="420688"/>
            <a:ext cx="4876800" cy="7381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36000" anchor="b"/>
          <a:lstStyle/>
          <a:p>
            <a:pPr eaLnBrk="0" hangingPunct="0">
              <a:spcBef>
                <a:spcPct val="0"/>
              </a:spcBef>
            </a:pPr>
            <a:r>
              <a:rPr lang="en-GB" sz="2800" dirty="0" smtClean="0">
                <a:solidFill>
                  <a:schemeClr val="bg1"/>
                </a:solidFill>
              </a:rPr>
              <a:t>Penrose spin ice</a:t>
            </a:r>
            <a:endParaRPr lang="en-GB" sz="2800" dirty="0">
              <a:solidFill>
                <a:schemeClr val="bg1"/>
              </a:solidFill>
            </a:endParaRPr>
          </a:p>
          <a:p>
            <a:pPr eaLnBrk="0" hangingPunct="0">
              <a:spcBef>
                <a:spcPct val="0"/>
              </a:spcBef>
            </a:pPr>
            <a:r>
              <a:rPr lang="en-GB" sz="1400" dirty="0" smtClean="0">
                <a:solidFill>
                  <a:schemeClr val="bg1"/>
                </a:solidFill>
              </a:rPr>
              <a:t>Before</a:t>
            </a:r>
            <a:endParaRPr lang="en-GB" sz="1400" dirty="0">
              <a:solidFill>
                <a:schemeClr val="bg1"/>
              </a:solidFill>
            </a:endParaRPr>
          </a:p>
        </p:txBody>
      </p:sp>
      <p:pic>
        <p:nvPicPr>
          <p:cNvPr id="27136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5600" y="1700808"/>
            <a:ext cx="8316416" cy="4795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bwMode="auto">
          <a:xfrm>
            <a:off x="355600" y="5589240"/>
            <a:ext cx="904032" cy="216024"/>
          </a:xfrm>
          <a:prstGeom prst="rect">
            <a:avLst/>
          </a:prstGeom>
          <a:solidFill>
            <a:schemeClr val="bg1"/>
          </a:solidFill>
          <a:ln w="3175" cap="flat" cmpd="sng" algn="ctr">
            <a:solidFill>
              <a:schemeClr val="bg1"/>
            </a:solidFill>
            <a:prstDash val="solid"/>
            <a:round/>
            <a:headEnd type="none" w="med" len="med"/>
            <a:tailEnd type="none" w="med" len="med"/>
          </a:ln>
          <a:effectLst/>
          <a:ex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Tx/>
              <a:buNone/>
              <a:tabLst/>
            </a:pPr>
            <a:endParaRPr kumimoji="0" lang="en-GB" sz="2000" b="0" i="0" u="none" strike="noStrike" cap="none" normalizeH="0" baseline="0" smtClean="0">
              <a:ln>
                <a:noFill/>
              </a:ln>
              <a:solidFill>
                <a:schemeClr val="tx1"/>
              </a:solidFill>
              <a:effectLst/>
              <a:latin typeface="Arial" charset="0"/>
            </a:endParaRPr>
          </a:p>
        </p:txBody>
      </p:sp>
    </p:spTree>
    <p:extLst>
      <p:ext uri="{BB962C8B-B14F-4D97-AF65-F5344CB8AC3E}">
        <p14:creationId xmlns:p14="http://schemas.microsoft.com/office/powerpoint/2010/main" val="255181981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7091" name="Group 3"/>
          <p:cNvGrpSpPr>
            <a:grpSpLocks/>
          </p:cNvGrpSpPr>
          <p:nvPr/>
        </p:nvGrpSpPr>
        <p:grpSpPr bwMode="auto">
          <a:xfrm>
            <a:off x="76200" y="76200"/>
            <a:ext cx="8991600" cy="1258888"/>
            <a:chOff x="48" y="48"/>
            <a:chExt cx="5664" cy="793"/>
          </a:xfrm>
        </p:grpSpPr>
        <p:sp>
          <p:nvSpPr>
            <p:cNvPr id="217092" name="Rectangle 4"/>
            <p:cNvSpPr>
              <a:spLocks noChangeArrowheads="1"/>
            </p:cNvSpPr>
            <p:nvPr/>
          </p:nvSpPr>
          <p:spPr bwMode="ltGray">
            <a:xfrm>
              <a:off x="48" y="48"/>
              <a:ext cx="5664" cy="793"/>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spcBef>
                  <a:spcPct val="0"/>
                </a:spcBef>
              </a:pPr>
              <a:endParaRPr lang="en-US" sz="2400">
                <a:solidFill>
                  <a:srgbClr val="8D010F"/>
                </a:solidFill>
                <a:latin typeface="Times" pitchFamily="18" charset="0"/>
              </a:endParaRPr>
            </a:p>
          </p:txBody>
        </p:sp>
        <p:pic>
          <p:nvPicPr>
            <p:cNvPr id="217093" name="Picture 5" descr="LeedsUniWhit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ltGray">
            <a:xfrm>
              <a:off x="4102" y="278"/>
              <a:ext cx="1433" cy="408"/>
            </a:xfrm>
            <a:prstGeom prst="rect">
              <a:avLst/>
            </a:prstGeom>
            <a:solidFill>
              <a:schemeClr val="accent1"/>
            </a:solidFill>
          </p:spPr>
        </p:pic>
      </p:grpSp>
      <p:sp>
        <p:nvSpPr>
          <p:cNvPr id="217094" name="Text Box 6"/>
          <p:cNvSpPr txBox="1">
            <a:spLocks noChangeArrowheads="1"/>
          </p:cNvSpPr>
          <p:nvPr/>
        </p:nvSpPr>
        <p:spPr bwMode="ltGray">
          <a:xfrm>
            <a:off x="355600" y="420688"/>
            <a:ext cx="4876800" cy="7381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36000" anchor="b"/>
          <a:lstStyle/>
          <a:p>
            <a:pPr eaLnBrk="0" hangingPunct="0">
              <a:spcBef>
                <a:spcPct val="0"/>
              </a:spcBef>
            </a:pPr>
            <a:r>
              <a:rPr lang="en-GB" sz="2800" dirty="0" smtClean="0">
                <a:solidFill>
                  <a:schemeClr val="bg1"/>
                </a:solidFill>
              </a:rPr>
              <a:t>Penrose spin ice</a:t>
            </a:r>
            <a:endParaRPr lang="en-GB" sz="2800" dirty="0">
              <a:solidFill>
                <a:schemeClr val="bg1"/>
              </a:solidFill>
            </a:endParaRPr>
          </a:p>
          <a:p>
            <a:pPr eaLnBrk="0" hangingPunct="0">
              <a:spcBef>
                <a:spcPct val="0"/>
              </a:spcBef>
            </a:pPr>
            <a:r>
              <a:rPr lang="en-GB" sz="1400" dirty="0" smtClean="0">
                <a:solidFill>
                  <a:schemeClr val="bg1"/>
                </a:solidFill>
              </a:rPr>
              <a:t>After</a:t>
            </a:r>
            <a:endParaRPr lang="en-GB" sz="1400" dirty="0">
              <a:solidFill>
                <a:schemeClr val="bg1"/>
              </a:solidFill>
            </a:endParaRPr>
          </a:p>
        </p:txBody>
      </p:sp>
      <p:pic>
        <p:nvPicPr>
          <p:cNvPr id="11"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3528" y="1574303"/>
            <a:ext cx="8246491" cy="49070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6"/>
          <p:cNvSpPr/>
          <p:nvPr/>
        </p:nvSpPr>
        <p:spPr bwMode="auto">
          <a:xfrm>
            <a:off x="355600" y="5589240"/>
            <a:ext cx="904032" cy="216024"/>
          </a:xfrm>
          <a:prstGeom prst="rect">
            <a:avLst/>
          </a:prstGeom>
          <a:solidFill>
            <a:schemeClr val="bg1"/>
          </a:solidFill>
          <a:ln w="3175" cap="flat" cmpd="sng" algn="ctr">
            <a:solidFill>
              <a:schemeClr val="bg1"/>
            </a:solidFill>
            <a:prstDash val="solid"/>
            <a:round/>
            <a:headEnd type="none" w="med" len="med"/>
            <a:tailEnd type="none" w="med" len="med"/>
          </a:ln>
          <a:effectLst/>
          <a:ex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Tx/>
              <a:buNone/>
              <a:tabLst/>
            </a:pPr>
            <a:endParaRPr kumimoji="0" lang="en-GB" sz="2000" b="0" i="0" u="none" strike="noStrike" cap="none" normalizeH="0" baseline="0" smtClean="0">
              <a:ln>
                <a:noFill/>
              </a:ln>
              <a:solidFill>
                <a:schemeClr val="tx1"/>
              </a:solidFill>
              <a:effectLst/>
              <a:latin typeface="Arial" charset="0"/>
            </a:endParaRPr>
          </a:p>
        </p:txBody>
      </p:sp>
    </p:spTree>
    <p:extLst>
      <p:ext uri="{BB962C8B-B14F-4D97-AF65-F5344CB8AC3E}">
        <p14:creationId xmlns:p14="http://schemas.microsoft.com/office/powerpoint/2010/main" val="283681074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7091" name="Group 3"/>
          <p:cNvGrpSpPr>
            <a:grpSpLocks/>
          </p:cNvGrpSpPr>
          <p:nvPr/>
        </p:nvGrpSpPr>
        <p:grpSpPr bwMode="auto">
          <a:xfrm>
            <a:off x="76200" y="76200"/>
            <a:ext cx="8991600" cy="1258888"/>
            <a:chOff x="48" y="48"/>
            <a:chExt cx="5664" cy="793"/>
          </a:xfrm>
        </p:grpSpPr>
        <p:sp>
          <p:nvSpPr>
            <p:cNvPr id="217092" name="Rectangle 4"/>
            <p:cNvSpPr>
              <a:spLocks noChangeArrowheads="1"/>
            </p:cNvSpPr>
            <p:nvPr/>
          </p:nvSpPr>
          <p:spPr bwMode="ltGray">
            <a:xfrm>
              <a:off x="48" y="48"/>
              <a:ext cx="5664" cy="793"/>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spcBef>
                  <a:spcPct val="0"/>
                </a:spcBef>
              </a:pPr>
              <a:endParaRPr lang="en-US" sz="2400">
                <a:solidFill>
                  <a:srgbClr val="8D010F"/>
                </a:solidFill>
                <a:latin typeface="Times" pitchFamily="18" charset="0"/>
              </a:endParaRPr>
            </a:p>
          </p:txBody>
        </p:sp>
        <p:pic>
          <p:nvPicPr>
            <p:cNvPr id="217093" name="Picture 5" descr="LeedsUniWhit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ltGray">
            <a:xfrm>
              <a:off x="4102" y="278"/>
              <a:ext cx="1433" cy="408"/>
            </a:xfrm>
            <a:prstGeom prst="rect">
              <a:avLst/>
            </a:prstGeom>
            <a:solidFill>
              <a:schemeClr val="accent1"/>
            </a:solidFill>
          </p:spPr>
        </p:pic>
      </p:grpSp>
      <p:sp>
        <p:nvSpPr>
          <p:cNvPr id="217094" name="Text Box 6"/>
          <p:cNvSpPr txBox="1">
            <a:spLocks noChangeArrowheads="1"/>
          </p:cNvSpPr>
          <p:nvPr/>
        </p:nvSpPr>
        <p:spPr bwMode="ltGray">
          <a:xfrm>
            <a:off x="355600" y="420688"/>
            <a:ext cx="4876800" cy="7381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36000" anchor="b"/>
          <a:lstStyle/>
          <a:p>
            <a:pPr eaLnBrk="0" hangingPunct="0">
              <a:spcBef>
                <a:spcPct val="0"/>
              </a:spcBef>
            </a:pPr>
            <a:r>
              <a:rPr lang="en-GB" sz="2800" dirty="0" smtClean="0">
                <a:solidFill>
                  <a:schemeClr val="bg1"/>
                </a:solidFill>
              </a:rPr>
              <a:t>Penrose spin ice</a:t>
            </a:r>
            <a:endParaRPr lang="en-GB" sz="2800" dirty="0">
              <a:solidFill>
                <a:schemeClr val="bg1"/>
              </a:solidFill>
            </a:endParaRPr>
          </a:p>
          <a:p>
            <a:pPr eaLnBrk="0" hangingPunct="0">
              <a:spcBef>
                <a:spcPct val="0"/>
              </a:spcBef>
            </a:pPr>
            <a:r>
              <a:rPr lang="en-GB" sz="1400" dirty="0" smtClean="0">
                <a:solidFill>
                  <a:schemeClr val="bg1"/>
                </a:solidFill>
              </a:rPr>
              <a:t>After</a:t>
            </a:r>
            <a:endParaRPr lang="en-GB" sz="1400" dirty="0">
              <a:solidFill>
                <a:schemeClr val="bg1"/>
              </a:solidFill>
            </a:endParaRPr>
          </a:p>
        </p:txBody>
      </p:sp>
      <p:pic>
        <p:nvPicPr>
          <p:cNvPr id="27238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1520" y="1512961"/>
            <a:ext cx="8424936" cy="47768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6"/>
          <p:cNvSpPr/>
          <p:nvPr/>
        </p:nvSpPr>
        <p:spPr bwMode="auto">
          <a:xfrm>
            <a:off x="355600" y="5589240"/>
            <a:ext cx="904032" cy="216024"/>
          </a:xfrm>
          <a:prstGeom prst="rect">
            <a:avLst/>
          </a:prstGeom>
          <a:solidFill>
            <a:schemeClr val="bg1"/>
          </a:solidFill>
          <a:ln w="3175" cap="flat" cmpd="sng" algn="ctr">
            <a:solidFill>
              <a:schemeClr val="bg1"/>
            </a:solidFill>
            <a:prstDash val="solid"/>
            <a:round/>
            <a:headEnd type="none" w="med" len="med"/>
            <a:tailEnd type="none" w="med" len="med"/>
          </a:ln>
          <a:effectLst/>
          <a:ex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Tx/>
              <a:buNone/>
              <a:tabLst/>
            </a:pPr>
            <a:endParaRPr kumimoji="0" lang="en-GB" sz="2000" b="0" i="0" u="none" strike="noStrike" cap="none" normalizeH="0" baseline="0" smtClean="0">
              <a:ln>
                <a:noFill/>
              </a:ln>
              <a:solidFill>
                <a:schemeClr val="tx1"/>
              </a:solidFill>
              <a:effectLst/>
              <a:latin typeface="Arial" charset="0"/>
            </a:endParaRPr>
          </a:p>
        </p:txBody>
      </p:sp>
    </p:spTree>
    <p:extLst>
      <p:ext uri="{BB962C8B-B14F-4D97-AF65-F5344CB8AC3E}">
        <p14:creationId xmlns:p14="http://schemas.microsoft.com/office/powerpoint/2010/main" val="411329044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7091" name="Group 3"/>
          <p:cNvGrpSpPr>
            <a:grpSpLocks/>
          </p:cNvGrpSpPr>
          <p:nvPr/>
        </p:nvGrpSpPr>
        <p:grpSpPr bwMode="auto">
          <a:xfrm>
            <a:off x="76200" y="76200"/>
            <a:ext cx="8991600" cy="1258888"/>
            <a:chOff x="48" y="48"/>
            <a:chExt cx="5664" cy="793"/>
          </a:xfrm>
        </p:grpSpPr>
        <p:sp>
          <p:nvSpPr>
            <p:cNvPr id="217092" name="Rectangle 4"/>
            <p:cNvSpPr>
              <a:spLocks noChangeArrowheads="1"/>
            </p:cNvSpPr>
            <p:nvPr/>
          </p:nvSpPr>
          <p:spPr bwMode="ltGray">
            <a:xfrm>
              <a:off x="48" y="48"/>
              <a:ext cx="5664" cy="793"/>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spcBef>
                  <a:spcPct val="0"/>
                </a:spcBef>
              </a:pPr>
              <a:endParaRPr lang="en-US" sz="2400">
                <a:solidFill>
                  <a:srgbClr val="8D010F"/>
                </a:solidFill>
                <a:latin typeface="Times" pitchFamily="18" charset="0"/>
              </a:endParaRPr>
            </a:p>
          </p:txBody>
        </p:sp>
        <p:pic>
          <p:nvPicPr>
            <p:cNvPr id="217093" name="Picture 5" descr="LeedsUniWhit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ltGray">
            <a:xfrm>
              <a:off x="4102" y="278"/>
              <a:ext cx="1433" cy="408"/>
            </a:xfrm>
            <a:prstGeom prst="rect">
              <a:avLst/>
            </a:prstGeom>
            <a:solidFill>
              <a:schemeClr val="accent1"/>
            </a:solidFill>
          </p:spPr>
        </p:pic>
      </p:grpSp>
      <p:sp>
        <p:nvSpPr>
          <p:cNvPr id="217094" name="Text Box 6"/>
          <p:cNvSpPr txBox="1">
            <a:spLocks noChangeArrowheads="1"/>
          </p:cNvSpPr>
          <p:nvPr/>
        </p:nvSpPr>
        <p:spPr bwMode="ltGray">
          <a:xfrm>
            <a:off x="467544" y="420688"/>
            <a:ext cx="4876800" cy="7381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36000" anchor="b"/>
          <a:lstStyle/>
          <a:p>
            <a:pPr eaLnBrk="0" hangingPunct="0">
              <a:spcBef>
                <a:spcPct val="0"/>
              </a:spcBef>
            </a:pPr>
            <a:r>
              <a:rPr lang="en-GB" sz="2800" dirty="0" smtClean="0">
                <a:solidFill>
                  <a:schemeClr val="bg1"/>
                </a:solidFill>
              </a:rPr>
              <a:t>Penrose-platter spin ices</a:t>
            </a:r>
            <a:endParaRPr lang="en-GB" sz="2800" dirty="0">
              <a:solidFill>
                <a:schemeClr val="bg1"/>
              </a:solidFill>
            </a:endParaRPr>
          </a:p>
        </p:txBody>
      </p:sp>
      <p:sp>
        <p:nvSpPr>
          <p:cNvPr id="2" name="Content Placeholder 1"/>
          <p:cNvSpPr>
            <a:spLocks noGrp="1"/>
          </p:cNvSpPr>
          <p:nvPr>
            <p:ph idx="1"/>
          </p:nvPr>
        </p:nvSpPr>
        <p:spPr/>
        <p:txBody>
          <a:bodyPr/>
          <a:lstStyle/>
          <a:p>
            <a:r>
              <a:rPr lang="en-GB" dirty="0" smtClean="0"/>
              <a:t>Conclusions</a:t>
            </a:r>
          </a:p>
          <a:p>
            <a:pPr marL="342900" indent="-342900">
              <a:buFont typeface="Arial" pitchFamily="34" charset="0"/>
              <a:buChar char="•"/>
            </a:pPr>
            <a:r>
              <a:rPr lang="en-GB" dirty="0" smtClean="0"/>
              <a:t>What I have learnt:</a:t>
            </a:r>
          </a:p>
          <a:p>
            <a:pPr marL="614363" lvl="1" indent="-342900">
              <a:buFont typeface="Arial" pitchFamily="34" charset="0"/>
              <a:buChar char="•"/>
            </a:pPr>
            <a:r>
              <a:rPr lang="en-GB" sz="1400" dirty="0" smtClean="0"/>
              <a:t>Vertex populations of the ground state.</a:t>
            </a:r>
          </a:p>
          <a:p>
            <a:pPr marL="614363" lvl="1" indent="-342900">
              <a:buFont typeface="Arial" pitchFamily="34" charset="0"/>
              <a:buChar char="•"/>
            </a:pPr>
            <a:r>
              <a:rPr lang="en-GB" sz="1400" dirty="0" smtClean="0"/>
              <a:t>Significance of long-range interactions.</a:t>
            </a:r>
          </a:p>
          <a:p>
            <a:pPr marL="342900" indent="-342900">
              <a:buFont typeface="Arial" pitchFamily="34" charset="0"/>
              <a:buChar char="•"/>
            </a:pPr>
            <a:r>
              <a:rPr lang="en-GB" dirty="0" smtClean="0"/>
              <a:t>What could be done better next time:</a:t>
            </a:r>
          </a:p>
          <a:p>
            <a:pPr marL="614363" lvl="1" indent="-342900">
              <a:buFont typeface="Arial" pitchFamily="34" charset="0"/>
              <a:buChar char="•"/>
            </a:pPr>
            <a:r>
              <a:rPr lang="en-GB" sz="1400" dirty="0" smtClean="0"/>
              <a:t>Longer simulation times.</a:t>
            </a:r>
          </a:p>
          <a:p>
            <a:pPr marL="614363" lvl="1" indent="-342900">
              <a:buFont typeface="Arial" pitchFamily="34" charset="0"/>
              <a:buChar char="•"/>
            </a:pPr>
            <a:r>
              <a:rPr lang="en-GB" sz="1400" dirty="0" smtClean="0"/>
              <a:t>More real-time statistical analysis.</a:t>
            </a:r>
          </a:p>
          <a:p>
            <a:pPr marL="614363" lvl="1" indent="-342900">
              <a:buFont typeface="Arial" pitchFamily="34" charset="0"/>
              <a:buChar char="•"/>
            </a:pPr>
            <a:r>
              <a:rPr lang="en-GB" sz="1400" dirty="0" smtClean="0"/>
              <a:t>Find the true moment!</a:t>
            </a:r>
          </a:p>
          <a:p>
            <a:pPr marL="614363" lvl="1" indent="-342900">
              <a:buFont typeface="Arial" pitchFamily="34" charset="0"/>
              <a:buChar char="•"/>
            </a:pPr>
            <a:endParaRPr lang="en-GB" sz="1400" dirty="0"/>
          </a:p>
        </p:txBody>
      </p:sp>
    </p:spTree>
    <p:extLst>
      <p:ext uri="{BB962C8B-B14F-4D97-AF65-F5344CB8AC3E}">
        <p14:creationId xmlns:p14="http://schemas.microsoft.com/office/powerpoint/2010/main" val="2654422749"/>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7091" name="Group 3"/>
          <p:cNvGrpSpPr>
            <a:grpSpLocks/>
          </p:cNvGrpSpPr>
          <p:nvPr/>
        </p:nvGrpSpPr>
        <p:grpSpPr bwMode="auto">
          <a:xfrm>
            <a:off x="76200" y="76200"/>
            <a:ext cx="8991600" cy="1258888"/>
            <a:chOff x="48" y="48"/>
            <a:chExt cx="5664" cy="793"/>
          </a:xfrm>
        </p:grpSpPr>
        <p:sp>
          <p:nvSpPr>
            <p:cNvPr id="217092" name="Rectangle 4"/>
            <p:cNvSpPr>
              <a:spLocks noChangeArrowheads="1"/>
            </p:cNvSpPr>
            <p:nvPr/>
          </p:nvSpPr>
          <p:spPr bwMode="ltGray">
            <a:xfrm>
              <a:off x="48" y="48"/>
              <a:ext cx="5664" cy="793"/>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spcBef>
                  <a:spcPct val="0"/>
                </a:spcBef>
              </a:pPr>
              <a:endParaRPr lang="en-US" sz="2400">
                <a:solidFill>
                  <a:srgbClr val="8D010F"/>
                </a:solidFill>
                <a:latin typeface="Times" pitchFamily="18" charset="0"/>
              </a:endParaRPr>
            </a:p>
          </p:txBody>
        </p:sp>
        <p:pic>
          <p:nvPicPr>
            <p:cNvPr id="217093" name="Picture 5" descr="LeedsUniWhit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ltGray">
            <a:xfrm>
              <a:off x="4102" y="278"/>
              <a:ext cx="1433" cy="408"/>
            </a:xfrm>
            <a:prstGeom prst="rect">
              <a:avLst/>
            </a:prstGeom>
            <a:solidFill>
              <a:schemeClr val="accent1"/>
            </a:solidFill>
          </p:spPr>
        </p:pic>
      </p:grpSp>
      <p:sp>
        <p:nvSpPr>
          <p:cNvPr id="217094" name="Text Box 6"/>
          <p:cNvSpPr txBox="1">
            <a:spLocks noChangeArrowheads="1"/>
          </p:cNvSpPr>
          <p:nvPr/>
        </p:nvSpPr>
        <p:spPr bwMode="ltGray">
          <a:xfrm>
            <a:off x="467544" y="420688"/>
            <a:ext cx="4876800" cy="7381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36000" anchor="b"/>
          <a:lstStyle/>
          <a:p>
            <a:pPr eaLnBrk="0" hangingPunct="0">
              <a:spcBef>
                <a:spcPct val="0"/>
              </a:spcBef>
            </a:pPr>
            <a:r>
              <a:rPr lang="en-GB" sz="2800" dirty="0" smtClean="0">
                <a:solidFill>
                  <a:schemeClr val="bg1"/>
                </a:solidFill>
              </a:rPr>
              <a:t>Penrose-platter spin ices</a:t>
            </a:r>
            <a:endParaRPr lang="en-GB" sz="2800" dirty="0">
              <a:solidFill>
                <a:schemeClr val="bg1"/>
              </a:solidFill>
            </a:endParaRPr>
          </a:p>
        </p:txBody>
      </p:sp>
      <p:sp>
        <p:nvSpPr>
          <p:cNvPr id="2" name="Content Placeholder 1"/>
          <p:cNvSpPr>
            <a:spLocks noGrp="1"/>
          </p:cNvSpPr>
          <p:nvPr>
            <p:ph idx="1"/>
          </p:nvPr>
        </p:nvSpPr>
        <p:spPr/>
        <p:txBody>
          <a:bodyPr/>
          <a:lstStyle/>
          <a:p>
            <a:pPr algn="ctr"/>
            <a:r>
              <a:rPr lang="en-GB" sz="7200" dirty="0" smtClean="0"/>
              <a:t>Questions</a:t>
            </a:r>
          </a:p>
          <a:p>
            <a:pPr algn="ctr"/>
            <a:r>
              <a:rPr lang="en-GB" sz="7200" dirty="0"/>
              <a:t>?</a:t>
            </a:r>
            <a:endParaRPr lang="en-GB" sz="7200" dirty="0" smtClean="0"/>
          </a:p>
          <a:p>
            <a:pPr marL="614363" lvl="1" indent="-342900">
              <a:buFont typeface="Arial" pitchFamily="34" charset="0"/>
              <a:buChar char="•"/>
            </a:pPr>
            <a:endParaRPr lang="en-GB" sz="1400" dirty="0"/>
          </a:p>
        </p:txBody>
      </p:sp>
    </p:spTree>
    <p:extLst>
      <p:ext uri="{BB962C8B-B14F-4D97-AF65-F5344CB8AC3E}">
        <p14:creationId xmlns:p14="http://schemas.microsoft.com/office/powerpoint/2010/main" val="209441561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820" name="Text Box 108"/>
          <p:cNvSpPr txBox="1">
            <a:spLocks noChangeArrowheads="1"/>
          </p:cNvSpPr>
          <p:nvPr/>
        </p:nvSpPr>
        <p:spPr bwMode="ltGray">
          <a:xfrm>
            <a:off x="355600" y="420688"/>
            <a:ext cx="4876800" cy="738187"/>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36000" anchor="b"/>
          <a:lstStyle/>
          <a:p>
            <a:pPr eaLnBrk="0" hangingPunct="0">
              <a:spcBef>
                <a:spcPct val="0"/>
              </a:spcBef>
            </a:pPr>
            <a:r>
              <a:rPr lang="en-GB" sz="2800">
                <a:solidFill>
                  <a:schemeClr val="bg1"/>
                </a:solidFill>
              </a:rPr>
              <a:t>School of something</a:t>
            </a:r>
          </a:p>
          <a:p>
            <a:pPr eaLnBrk="0" hangingPunct="0">
              <a:spcBef>
                <a:spcPct val="0"/>
              </a:spcBef>
            </a:pPr>
            <a:r>
              <a:rPr lang="en-GB" sz="1400">
                <a:solidFill>
                  <a:schemeClr val="bg1"/>
                </a:solidFill>
              </a:rPr>
              <a:t>FACULTY OF OTHER</a:t>
            </a:r>
          </a:p>
        </p:txBody>
      </p:sp>
      <p:grpSp>
        <p:nvGrpSpPr>
          <p:cNvPr id="243821" name="Group 109"/>
          <p:cNvGrpSpPr>
            <a:grpSpLocks/>
          </p:cNvGrpSpPr>
          <p:nvPr/>
        </p:nvGrpSpPr>
        <p:grpSpPr bwMode="auto">
          <a:xfrm>
            <a:off x="74613" y="74613"/>
            <a:ext cx="8991600" cy="1258887"/>
            <a:chOff x="48" y="48"/>
            <a:chExt cx="5664" cy="793"/>
          </a:xfrm>
        </p:grpSpPr>
        <p:sp>
          <p:nvSpPr>
            <p:cNvPr id="243822" name="Rectangle 110"/>
            <p:cNvSpPr>
              <a:spLocks noChangeArrowheads="1"/>
            </p:cNvSpPr>
            <p:nvPr/>
          </p:nvSpPr>
          <p:spPr bwMode="ltGray">
            <a:xfrm>
              <a:off x="48" y="48"/>
              <a:ext cx="5664" cy="793"/>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spcBef>
                  <a:spcPct val="0"/>
                </a:spcBef>
              </a:pPr>
              <a:endParaRPr lang="en-US" sz="2400">
                <a:solidFill>
                  <a:srgbClr val="8D010F"/>
                </a:solidFill>
                <a:latin typeface="Times" pitchFamily="18" charset="0"/>
              </a:endParaRPr>
            </a:p>
          </p:txBody>
        </p:sp>
        <p:pic>
          <p:nvPicPr>
            <p:cNvPr id="243823" name="Picture 111" descr="LeedsUniWhit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ltGray">
            <a:xfrm>
              <a:off x="4102" y="278"/>
              <a:ext cx="1433" cy="408"/>
            </a:xfrm>
            <a:prstGeom prst="rect">
              <a:avLst/>
            </a:prstGeom>
            <a:solidFill>
              <a:schemeClr val="accent1"/>
            </a:solidFill>
          </p:spPr>
        </p:pic>
      </p:grpSp>
      <p:sp>
        <p:nvSpPr>
          <p:cNvPr id="243824" name="Text Box 112"/>
          <p:cNvSpPr txBox="1">
            <a:spLocks noChangeArrowheads="1"/>
          </p:cNvSpPr>
          <p:nvPr/>
        </p:nvSpPr>
        <p:spPr bwMode="ltGray">
          <a:xfrm>
            <a:off x="355600" y="420688"/>
            <a:ext cx="4876800" cy="7381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36000" anchor="b"/>
          <a:lstStyle/>
          <a:p>
            <a:pPr eaLnBrk="0" hangingPunct="0">
              <a:spcBef>
                <a:spcPct val="0"/>
              </a:spcBef>
            </a:pPr>
            <a:r>
              <a:rPr lang="en-GB" sz="2800" dirty="0" smtClean="0">
                <a:solidFill>
                  <a:schemeClr val="bg1"/>
                </a:solidFill>
              </a:rPr>
              <a:t>Appendix</a:t>
            </a:r>
            <a:endParaRPr lang="en-GB" sz="2800" dirty="0">
              <a:solidFill>
                <a:schemeClr val="bg1"/>
              </a:solidFill>
            </a:endParaRPr>
          </a:p>
        </p:txBody>
      </p:sp>
      <p:sp>
        <p:nvSpPr>
          <p:cNvPr id="3" name="Rectangle 2"/>
          <p:cNvSpPr/>
          <p:nvPr/>
        </p:nvSpPr>
        <p:spPr bwMode="auto">
          <a:xfrm>
            <a:off x="1331640" y="5617394"/>
            <a:ext cx="1137444" cy="930852"/>
          </a:xfrm>
          <a:prstGeom prst="rect">
            <a:avLst/>
          </a:prstGeom>
          <a:solidFill>
            <a:schemeClr val="bg1"/>
          </a:solidFill>
          <a:ln w="3175" cap="flat" cmpd="sng" algn="ctr">
            <a:solidFill>
              <a:schemeClr val="bg1"/>
            </a:solidFill>
            <a:prstDash val="solid"/>
            <a:round/>
            <a:headEnd type="none" w="med" len="med"/>
            <a:tailEnd type="none" w="med" len="med"/>
          </a:ln>
          <a:effectLst/>
          <a:ex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Tx/>
              <a:buNone/>
              <a:tabLst/>
            </a:pPr>
            <a:endParaRPr kumimoji="0" lang="en-GB" sz="2000" b="0" i="0" u="none" strike="noStrike" cap="none" normalizeH="0" baseline="0" smtClean="0">
              <a:ln>
                <a:noFill/>
              </a:ln>
              <a:solidFill>
                <a:schemeClr val="tx1"/>
              </a:solidFill>
              <a:effectLst/>
              <a:latin typeface="Arial" charset="0"/>
            </a:endParaRPr>
          </a:p>
        </p:txBody>
      </p:sp>
      <p:pic>
        <p:nvPicPr>
          <p:cNvPr id="27443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356" y="1333500"/>
            <a:ext cx="2539288" cy="5524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7443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44937" y="1467458"/>
            <a:ext cx="3375280" cy="52565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101678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7091" name="Group 3"/>
          <p:cNvGrpSpPr>
            <a:grpSpLocks/>
          </p:cNvGrpSpPr>
          <p:nvPr/>
        </p:nvGrpSpPr>
        <p:grpSpPr bwMode="auto">
          <a:xfrm>
            <a:off x="76200" y="76200"/>
            <a:ext cx="8991600" cy="1258888"/>
            <a:chOff x="48" y="48"/>
            <a:chExt cx="5664" cy="793"/>
          </a:xfrm>
        </p:grpSpPr>
        <p:sp>
          <p:nvSpPr>
            <p:cNvPr id="217092" name="Rectangle 4"/>
            <p:cNvSpPr>
              <a:spLocks noChangeArrowheads="1"/>
            </p:cNvSpPr>
            <p:nvPr/>
          </p:nvSpPr>
          <p:spPr bwMode="ltGray">
            <a:xfrm>
              <a:off x="48" y="48"/>
              <a:ext cx="5664" cy="793"/>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spcBef>
                  <a:spcPct val="0"/>
                </a:spcBef>
              </a:pPr>
              <a:endParaRPr lang="en-US" sz="2400">
                <a:solidFill>
                  <a:srgbClr val="8D010F"/>
                </a:solidFill>
                <a:latin typeface="Times" pitchFamily="18" charset="0"/>
              </a:endParaRPr>
            </a:p>
          </p:txBody>
        </p:sp>
        <p:pic>
          <p:nvPicPr>
            <p:cNvPr id="217093" name="Picture 5" descr="LeedsUniWhit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ltGray">
            <a:xfrm>
              <a:off x="4102" y="278"/>
              <a:ext cx="1433" cy="408"/>
            </a:xfrm>
            <a:prstGeom prst="rect">
              <a:avLst/>
            </a:prstGeom>
            <a:solidFill>
              <a:schemeClr val="accent1"/>
            </a:solidFill>
          </p:spPr>
        </p:pic>
      </p:grpSp>
      <p:sp>
        <p:nvSpPr>
          <p:cNvPr id="217094" name="Text Box 6"/>
          <p:cNvSpPr txBox="1">
            <a:spLocks noChangeArrowheads="1"/>
          </p:cNvSpPr>
          <p:nvPr/>
        </p:nvSpPr>
        <p:spPr bwMode="ltGray">
          <a:xfrm>
            <a:off x="355600" y="420688"/>
            <a:ext cx="4876800" cy="7381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36000" anchor="b"/>
          <a:lstStyle/>
          <a:p>
            <a:pPr eaLnBrk="0" hangingPunct="0">
              <a:spcBef>
                <a:spcPct val="0"/>
              </a:spcBef>
            </a:pPr>
            <a:r>
              <a:rPr lang="en-GB" sz="2800" dirty="0" smtClean="0">
                <a:solidFill>
                  <a:schemeClr val="bg1"/>
                </a:solidFill>
              </a:rPr>
              <a:t>Projection method</a:t>
            </a:r>
            <a:endParaRPr lang="en-GB" sz="2800" dirty="0">
              <a:solidFill>
                <a:schemeClr val="bg1"/>
              </a:solidFill>
            </a:endParaRPr>
          </a:p>
        </p:txBody>
      </p:sp>
      <p:pic>
        <p:nvPicPr>
          <p:cNvPr id="245762" name="Picture 2" descr="E:\NewGDRIVE\Google Drive\jonny work\final report\thesis\fibchain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560" y="1772816"/>
            <a:ext cx="4248472" cy="342167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5021243" y="1772816"/>
            <a:ext cx="4030270" cy="2985433"/>
          </a:xfrm>
          <a:prstGeom prst="rect">
            <a:avLst/>
          </a:prstGeom>
          <a:noFill/>
        </p:spPr>
        <p:txBody>
          <a:bodyPr wrap="none" rtlCol="0">
            <a:spAutoFit/>
          </a:bodyPr>
          <a:lstStyle/>
          <a:p>
            <a:r>
              <a:rPr lang="en-GB" dirty="0"/>
              <a:t>Crystallography of </a:t>
            </a:r>
            <a:r>
              <a:rPr lang="en-GB" dirty="0" smtClean="0"/>
              <a:t>quasi-crystals, </a:t>
            </a:r>
          </a:p>
          <a:p>
            <a:r>
              <a:rPr lang="en-GB" dirty="0" smtClean="0"/>
              <a:t>Janssen T.,</a:t>
            </a:r>
          </a:p>
          <a:p>
            <a:r>
              <a:rPr lang="en-GB" dirty="0" err="1" smtClean="0"/>
              <a:t>Acta</a:t>
            </a:r>
            <a:r>
              <a:rPr lang="en-GB" dirty="0" smtClean="0"/>
              <a:t> </a:t>
            </a:r>
            <a:r>
              <a:rPr lang="en-GB" dirty="0" err="1" smtClean="0"/>
              <a:t>Crystallographica</a:t>
            </a:r>
            <a:r>
              <a:rPr lang="en-GB" dirty="0" smtClean="0"/>
              <a:t>,</a:t>
            </a:r>
          </a:p>
          <a:p>
            <a:r>
              <a:rPr lang="en-GB" dirty="0" smtClean="0"/>
              <a:t>Section </a:t>
            </a:r>
            <a:r>
              <a:rPr lang="en-GB" dirty="0"/>
              <a:t>A: </a:t>
            </a:r>
            <a:r>
              <a:rPr lang="en-GB" dirty="0" smtClean="0"/>
              <a:t>Foundations </a:t>
            </a:r>
            <a:r>
              <a:rPr lang="en-GB" dirty="0"/>
              <a:t>of </a:t>
            </a:r>
            <a:endParaRPr lang="en-GB" dirty="0" smtClean="0"/>
          </a:p>
          <a:p>
            <a:r>
              <a:rPr lang="en-GB" dirty="0" smtClean="0"/>
              <a:t>Crystallography, </a:t>
            </a:r>
          </a:p>
          <a:p>
            <a:r>
              <a:rPr lang="en-GB" dirty="0" smtClean="0"/>
              <a:t>Volume 42, </a:t>
            </a:r>
          </a:p>
          <a:p>
            <a:r>
              <a:rPr lang="en-GB" dirty="0" smtClean="0"/>
              <a:t>Pages 261-</a:t>
            </a:r>
            <a:r>
              <a:rPr lang="en-GB" dirty="0"/>
              <a:t>-</a:t>
            </a:r>
            <a:r>
              <a:rPr lang="en-GB" dirty="0" smtClean="0"/>
              <a:t>271, </a:t>
            </a:r>
          </a:p>
          <a:p>
            <a:r>
              <a:rPr lang="en-GB" dirty="0" smtClean="0"/>
              <a:t>1986</a:t>
            </a:r>
            <a:endParaRPr lang="en-GB" dirty="0"/>
          </a:p>
        </p:txBody>
      </p:sp>
    </p:spTree>
    <p:extLst>
      <p:ext uri="{BB962C8B-B14F-4D97-AF65-F5344CB8AC3E}">
        <p14:creationId xmlns:p14="http://schemas.microsoft.com/office/powerpoint/2010/main" val="52029706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820" name="Text Box 108"/>
          <p:cNvSpPr txBox="1">
            <a:spLocks noChangeArrowheads="1"/>
          </p:cNvSpPr>
          <p:nvPr/>
        </p:nvSpPr>
        <p:spPr bwMode="ltGray">
          <a:xfrm>
            <a:off x="355600" y="420688"/>
            <a:ext cx="4876800" cy="738187"/>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36000" anchor="b"/>
          <a:lstStyle/>
          <a:p>
            <a:pPr eaLnBrk="0" hangingPunct="0">
              <a:spcBef>
                <a:spcPct val="0"/>
              </a:spcBef>
            </a:pPr>
            <a:r>
              <a:rPr lang="en-GB" sz="2800">
                <a:solidFill>
                  <a:schemeClr val="bg1"/>
                </a:solidFill>
              </a:rPr>
              <a:t>School of something</a:t>
            </a:r>
          </a:p>
          <a:p>
            <a:pPr eaLnBrk="0" hangingPunct="0">
              <a:spcBef>
                <a:spcPct val="0"/>
              </a:spcBef>
            </a:pPr>
            <a:r>
              <a:rPr lang="en-GB" sz="1400">
                <a:solidFill>
                  <a:schemeClr val="bg1"/>
                </a:solidFill>
              </a:rPr>
              <a:t>FACULTY OF OTHER</a:t>
            </a:r>
          </a:p>
        </p:txBody>
      </p:sp>
      <p:grpSp>
        <p:nvGrpSpPr>
          <p:cNvPr id="243821" name="Group 109"/>
          <p:cNvGrpSpPr>
            <a:grpSpLocks/>
          </p:cNvGrpSpPr>
          <p:nvPr/>
        </p:nvGrpSpPr>
        <p:grpSpPr bwMode="auto">
          <a:xfrm>
            <a:off x="74613" y="74613"/>
            <a:ext cx="8991600" cy="1258887"/>
            <a:chOff x="48" y="48"/>
            <a:chExt cx="5664" cy="793"/>
          </a:xfrm>
        </p:grpSpPr>
        <p:sp>
          <p:nvSpPr>
            <p:cNvPr id="243822" name="Rectangle 110"/>
            <p:cNvSpPr>
              <a:spLocks noChangeArrowheads="1"/>
            </p:cNvSpPr>
            <p:nvPr/>
          </p:nvSpPr>
          <p:spPr bwMode="ltGray">
            <a:xfrm>
              <a:off x="48" y="48"/>
              <a:ext cx="5664" cy="793"/>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spcBef>
                  <a:spcPct val="0"/>
                </a:spcBef>
              </a:pPr>
              <a:endParaRPr lang="en-US" sz="2400">
                <a:solidFill>
                  <a:srgbClr val="8D010F"/>
                </a:solidFill>
                <a:latin typeface="Times" pitchFamily="18" charset="0"/>
              </a:endParaRPr>
            </a:p>
          </p:txBody>
        </p:sp>
        <p:pic>
          <p:nvPicPr>
            <p:cNvPr id="243823" name="Picture 111" descr="LeedsUniWhit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ltGray">
            <a:xfrm>
              <a:off x="4102" y="278"/>
              <a:ext cx="1433" cy="408"/>
            </a:xfrm>
            <a:prstGeom prst="rect">
              <a:avLst/>
            </a:prstGeom>
            <a:solidFill>
              <a:schemeClr val="accent1"/>
            </a:solidFill>
          </p:spPr>
        </p:pic>
      </p:grpSp>
      <p:sp>
        <p:nvSpPr>
          <p:cNvPr id="243824" name="Text Box 112"/>
          <p:cNvSpPr txBox="1">
            <a:spLocks noChangeArrowheads="1"/>
          </p:cNvSpPr>
          <p:nvPr/>
        </p:nvSpPr>
        <p:spPr bwMode="ltGray">
          <a:xfrm>
            <a:off x="355600" y="420688"/>
            <a:ext cx="4876800" cy="7381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36000" anchor="b"/>
          <a:lstStyle/>
          <a:p>
            <a:pPr eaLnBrk="0" hangingPunct="0">
              <a:spcBef>
                <a:spcPct val="0"/>
              </a:spcBef>
            </a:pPr>
            <a:r>
              <a:rPr lang="en-GB" sz="2800" dirty="0" smtClean="0">
                <a:solidFill>
                  <a:schemeClr val="bg1"/>
                </a:solidFill>
              </a:rPr>
              <a:t>Appendix</a:t>
            </a:r>
            <a:endParaRPr lang="en-GB" sz="2800" dirty="0">
              <a:solidFill>
                <a:schemeClr val="bg1"/>
              </a:solidFill>
            </a:endParaRPr>
          </a:p>
        </p:txBody>
      </p:sp>
      <p:pic>
        <p:nvPicPr>
          <p:cNvPr id="27341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9462" y="1737029"/>
            <a:ext cx="4029075" cy="163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73411"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b="46217"/>
          <a:stretch/>
        </p:blipFill>
        <p:spPr bwMode="auto">
          <a:xfrm>
            <a:off x="779462" y="3393054"/>
            <a:ext cx="4000500" cy="25306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bwMode="auto">
          <a:xfrm>
            <a:off x="1331640" y="5617394"/>
            <a:ext cx="1137444" cy="930852"/>
          </a:xfrm>
          <a:prstGeom prst="rect">
            <a:avLst/>
          </a:prstGeom>
          <a:solidFill>
            <a:schemeClr val="bg1"/>
          </a:solidFill>
          <a:ln w="3175" cap="flat" cmpd="sng" algn="ctr">
            <a:solidFill>
              <a:schemeClr val="bg1"/>
            </a:solidFill>
            <a:prstDash val="solid"/>
            <a:round/>
            <a:headEnd type="none" w="med" len="med"/>
            <a:tailEnd type="none" w="med" len="med"/>
          </a:ln>
          <a:effectLst/>
          <a:ex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Tx/>
              <a:buNone/>
              <a:tabLst/>
            </a:pPr>
            <a:endParaRPr kumimoji="0" lang="en-GB" sz="2000" b="0" i="0" u="none" strike="noStrike" cap="none" normalizeH="0" baseline="0" smtClean="0">
              <a:ln>
                <a:noFill/>
              </a:ln>
              <a:solidFill>
                <a:schemeClr val="tx1"/>
              </a:solidFill>
              <a:effectLst/>
              <a:latin typeface="Arial" charset="0"/>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Rectangle 2"/>
          <p:cNvSpPr>
            <a:spLocks noGrp="1" noChangeArrowheads="1"/>
          </p:cNvSpPr>
          <p:nvPr>
            <p:ph type="body" idx="1"/>
          </p:nvPr>
        </p:nvSpPr>
        <p:spPr>
          <a:xfrm>
            <a:off x="0" y="5661248"/>
            <a:ext cx="6838950" cy="1296144"/>
          </a:xfrm>
        </p:spPr>
        <p:txBody>
          <a:bodyPr/>
          <a:lstStyle/>
          <a:p>
            <a:r>
              <a:rPr lang="en-GB" dirty="0" err="1" smtClean="0"/>
              <a:t>Athermal</a:t>
            </a:r>
            <a:r>
              <a:rPr lang="en-GB" dirty="0" smtClean="0"/>
              <a:t> dynamics of artificial spin ice: disorder, edge and field protocol effects. PhD Thesis. Zoe </a:t>
            </a:r>
            <a:r>
              <a:rPr lang="en-GB" dirty="0" err="1" smtClean="0"/>
              <a:t>Budrikis</a:t>
            </a:r>
            <a:r>
              <a:rPr lang="en-GB" dirty="0"/>
              <a:t>.</a:t>
            </a:r>
          </a:p>
        </p:txBody>
      </p:sp>
      <p:grpSp>
        <p:nvGrpSpPr>
          <p:cNvPr id="217091" name="Group 3"/>
          <p:cNvGrpSpPr>
            <a:grpSpLocks/>
          </p:cNvGrpSpPr>
          <p:nvPr/>
        </p:nvGrpSpPr>
        <p:grpSpPr bwMode="auto">
          <a:xfrm>
            <a:off x="76200" y="76200"/>
            <a:ext cx="8991600" cy="1258888"/>
            <a:chOff x="48" y="48"/>
            <a:chExt cx="5664" cy="793"/>
          </a:xfrm>
        </p:grpSpPr>
        <p:sp>
          <p:nvSpPr>
            <p:cNvPr id="217092" name="Rectangle 4"/>
            <p:cNvSpPr>
              <a:spLocks noChangeArrowheads="1"/>
            </p:cNvSpPr>
            <p:nvPr/>
          </p:nvSpPr>
          <p:spPr bwMode="ltGray">
            <a:xfrm>
              <a:off x="48" y="48"/>
              <a:ext cx="5664" cy="793"/>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spcBef>
                  <a:spcPct val="0"/>
                </a:spcBef>
              </a:pPr>
              <a:endParaRPr lang="en-US" sz="2400">
                <a:solidFill>
                  <a:srgbClr val="8D010F"/>
                </a:solidFill>
                <a:latin typeface="Times" pitchFamily="18" charset="0"/>
              </a:endParaRPr>
            </a:p>
          </p:txBody>
        </p:sp>
        <p:pic>
          <p:nvPicPr>
            <p:cNvPr id="217093" name="Picture 5" descr="LeedsUniWhit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ltGray">
            <a:xfrm>
              <a:off x="4102" y="278"/>
              <a:ext cx="1433" cy="408"/>
            </a:xfrm>
            <a:prstGeom prst="rect">
              <a:avLst/>
            </a:prstGeom>
            <a:solidFill>
              <a:schemeClr val="accent1"/>
            </a:solidFill>
          </p:spPr>
        </p:pic>
      </p:grpSp>
      <p:sp>
        <p:nvSpPr>
          <p:cNvPr id="217094" name="Text Box 6"/>
          <p:cNvSpPr txBox="1">
            <a:spLocks noChangeArrowheads="1"/>
          </p:cNvSpPr>
          <p:nvPr/>
        </p:nvSpPr>
        <p:spPr bwMode="ltGray">
          <a:xfrm>
            <a:off x="355600" y="420688"/>
            <a:ext cx="4876800" cy="7381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36000" anchor="b"/>
          <a:lstStyle/>
          <a:p>
            <a:pPr eaLnBrk="0" hangingPunct="0">
              <a:spcBef>
                <a:spcPct val="0"/>
              </a:spcBef>
            </a:pPr>
            <a:r>
              <a:rPr lang="en-GB" sz="2800" dirty="0" smtClean="0">
                <a:solidFill>
                  <a:schemeClr val="bg1"/>
                </a:solidFill>
              </a:rPr>
              <a:t>Spin ice</a:t>
            </a:r>
            <a:endParaRPr lang="en-GB" sz="2800" dirty="0">
              <a:solidFill>
                <a:schemeClr val="bg1"/>
              </a:solidFill>
            </a:endParaRPr>
          </a:p>
        </p:txBody>
      </p:sp>
      <p:sp>
        <p:nvSpPr>
          <p:cNvPr id="2" name="AutoShape 2" descr="http://upload.wikimedia.org/wikipedia/commons/thumb/a/a6/Water_ice.svg/1000px-Water_ice.svg.png"/>
          <p:cNvSpPr>
            <a:spLocks noChangeAspect="1" noChangeArrowheads="1"/>
          </p:cNvSpPr>
          <p:nvPr/>
        </p:nvSpPr>
        <p:spPr bwMode="auto">
          <a:xfrm>
            <a:off x="76200" y="-1825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 name="AutoShape 5" descr="http://upload.wikimedia.org/wikipedia/commons/thumb/a/a6/Water_ice.svg/1000px-Water_ice.svg.png"/>
          <p:cNvSpPr>
            <a:spLocks noChangeAspect="1" noChangeArrowheads="1"/>
          </p:cNvSpPr>
          <p:nvPr/>
        </p:nvSpPr>
        <p:spPr bwMode="auto">
          <a:xfrm>
            <a:off x="228600" y="-301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4" name="AutoShape 7" descr="File:Water ice.png"/>
          <p:cNvSpPr>
            <a:spLocks noChangeAspect="1" noChangeArrowheads="1"/>
          </p:cNvSpPr>
          <p:nvPr/>
        </p:nvSpPr>
        <p:spPr bwMode="auto">
          <a:xfrm>
            <a:off x="381000" y="1222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261128" name="Picture 8"/>
          <p:cNvPicPr>
            <a:picLocks noChangeAspect="1" noChangeArrowheads="1"/>
          </p:cNvPicPr>
          <p:nvPr/>
        </p:nvPicPr>
        <p:blipFill rotWithShape="1">
          <a:blip r:embed="rId4">
            <a:extLst>
              <a:ext uri="{28A0092B-C50C-407E-A947-70E740481C1C}">
                <a14:useLocalDpi xmlns:a14="http://schemas.microsoft.com/office/drawing/2010/main" val="0"/>
              </a:ext>
            </a:extLst>
          </a:blip>
          <a:srcRect l="2778" t="3106" r="3787" b="4250"/>
          <a:stretch/>
        </p:blipFill>
        <p:spPr bwMode="auto">
          <a:xfrm>
            <a:off x="2195736" y="1556792"/>
            <a:ext cx="4238625" cy="312420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3175" cap="flat" cmpd="sng" algn="ctr">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8883166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7091" name="Group 3"/>
          <p:cNvGrpSpPr>
            <a:grpSpLocks/>
          </p:cNvGrpSpPr>
          <p:nvPr/>
        </p:nvGrpSpPr>
        <p:grpSpPr bwMode="auto">
          <a:xfrm>
            <a:off x="76200" y="76200"/>
            <a:ext cx="8991600" cy="1258888"/>
            <a:chOff x="48" y="48"/>
            <a:chExt cx="5664" cy="793"/>
          </a:xfrm>
        </p:grpSpPr>
        <p:sp>
          <p:nvSpPr>
            <p:cNvPr id="217092" name="Rectangle 4"/>
            <p:cNvSpPr>
              <a:spLocks noChangeArrowheads="1"/>
            </p:cNvSpPr>
            <p:nvPr/>
          </p:nvSpPr>
          <p:spPr bwMode="ltGray">
            <a:xfrm>
              <a:off x="48" y="48"/>
              <a:ext cx="5664" cy="793"/>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spcBef>
                  <a:spcPct val="0"/>
                </a:spcBef>
              </a:pPr>
              <a:endParaRPr lang="en-US" sz="2400">
                <a:solidFill>
                  <a:srgbClr val="8D010F"/>
                </a:solidFill>
                <a:latin typeface="Times" pitchFamily="18" charset="0"/>
              </a:endParaRPr>
            </a:p>
          </p:txBody>
        </p:sp>
        <p:pic>
          <p:nvPicPr>
            <p:cNvPr id="217093" name="Picture 5" descr="LeedsUniWhit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ltGray">
            <a:xfrm>
              <a:off x="4102" y="278"/>
              <a:ext cx="1433" cy="408"/>
            </a:xfrm>
            <a:prstGeom prst="rect">
              <a:avLst/>
            </a:prstGeom>
            <a:solidFill>
              <a:schemeClr val="accent1"/>
            </a:solidFill>
          </p:spPr>
        </p:pic>
      </p:grpSp>
      <p:sp>
        <p:nvSpPr>
          <p:cNvPr id="217094" name="Text Box 6"/>
          <p:cNvSpPr txBox="1">
            <a:spLocks noChangeArrowheads="1"/>
          </p:cNvSpPr>
          <p:nvPr/>
        </p:nvSpPr>
        <p:spPr bwMode="ltGray">
          <a:xfrm>
            <a:off x="370111" y="396081"/>
            <a:ext cx="4876800" cy="7381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36000" anchor="b"/>
          <a:lstStyle/>
          <a:p>
            <a:pPr eaLnBrk="0" hangingPunct="0">
              <a:spcBef>
                <a:spcPct val="0"/>
              </a:spcBef>
            </a:pPr>
            <a:r>
              <a:rPr lang="en-GB" sz="2800" dirty="0" smtClean="0">
                <a:solidFill>
                  <a:schemeClr val="bg1"/>
                </a:solidFill>
              </a:rPr>
              <a:t>Software</a:t>
            </a:r>
            <a:endParaRPr lang="en-GB" sz="2800" dirty="0">
              <a:solidFill>
                <a:schemeClr val="bg1"/>
              </a:solidFill>
            </a:endParaRPr>
          </a:p>
          <a:p>
            <a:pPr eaLnBrk="0" hangingPunct="0">
              <a:spcBef>
                <a:spcPct val="0"/>
              </a:spcBef>
            </a:pPr>
            <a:r>
              <a:rPr lang="en-GB" sz="1400" dirty="0" smtClean="0">
                <a:solidFill>
                  <a:schemeClr val="bg1"/>
                </a:solidFill>
              </a:rPr>
              <a:t>MC Process</a:t>
            </a:r>
            <a:endParaRPr lang="en-GB" sz="1400" dirty="0">
              <a:solidFill>
                <a:schemeClr val="bg1"/>
              </a:solidFill>
            </a:endParaRPr>
          </a:p>
        </p:txBody>
      </p:sp>
      <p:sp>
        <p:nvSpPr>
          <p:cNvPr id="8" name="Rounded Rectangle 7"/>
          <p:cNvSpPr/>
          <p:nvPr/>
        </p:nvSpPr>
        <p:spPr bwMode="auto">
          <a:xfrm>
            <a:off x="557635" y="2780928"/>
            <a:ext cx="3096344" cy="432048"/>
          </a:xfrm>
          <a:prstGeom prst="roundRect">
            <a:avLst/>
          </a:prstGeom>
          <a:ln>
            <a:solidFill>
              <a:schemeClr val="bg1"/>
            </a:solidFill>
            <a:headEnd type="none" w="med" len="med"/>
            <a:tailEnd type="none" w="med" len="med"/>
          </a:ln>
          <a:extLst/>
        </p:spPr>
        <p:style>
          <a:lnRef idx="1">
            <a:schemeClr val="accent6"/>
          </a:lnRef>
          <a:fillRef idx="3">
            <a:schemeClr val="accent6"/>
          </a:fillRef>
          <a:effectRef idx="2">
            <a:schemeClr val="accent6"/>
          </a:effectRef>
          <a:fontRef idx="minor">
            <a:schemeClr val="lt1"/>
          </a:fontRef>
        </p:style>
        <p:txBody>
          <a:bodyPr vert="horz" wrap="square" lIns="0" tIns="0" rIns="0" bIns="0" numCol="1" rtlCol="0" anchor="t" anchorCtr="0" compatLnSpc="1">
            <a:prstTxWarp prst="textNoShape">
              <a:avLst/>
            </a:prstTxWarp>
          </a:bodyPr>
          <a:lstStyle/>
          <a:p>
            <a:pPr marL="0" marR="0" indent="0" algn="ctr" defTabSz="914400" rtl="0" eaLnBrk="1" fontAlgn="base" latinLnBrk="0" hangingPunct="1">
              <a:lnSpc>
                <a:spcPct val="100000"/>
              </a:lnSpc>
              <a:spcBef>
                <a:spcPct val="20000"/>
              </a:spcBef>
              <a:spcAft>
                <a:spcPct val="0"/>
              </a:spcAft>
              <a:buClrTx/>
              <a:buSzTx/>
              <a:buFontTx/>
              <a:buNone/>
              <a:tabLst/>
            </a:pPr>
            <a:r>
              <a:rPr kumimoji="0" lang="en-GB" sz="2000" b="0" i="0" u="none" strike="noStrike" cap="none" normalizeH="0" baseline="0" dirty="0" smtClean="0">
                <a:ln>
                  <a:noFill/>
                </a:ln>
                <a:solidFill>
                  <a:schemeClr val="bg1"/>
                </a:solidFill>
                <a:effectLst/>
                <a:latin typeface="Arial" charset="0"/>
              </a:rPr>
              <a:t>Distribution</a:t>
            </a:r>
          </a:p>
        </p:txBody>
      </p:sp>
      <p:sp>
        <p:nvSpPr>
          <p:cNvPr id="9" name="Rounded Rectangle 8"/>
          <p:cNvSpPr/>
          <p:nvPr/>
        </p:nvSpPr>
        <p:spPr bwMode="auto">
          <a:xfrm>
            <a:off x="629643" y="4149080"/>
            <a:ext cx="3096344" cy="432048"/>
          </a:xfrm>
          <a:prstGeom prst="roundRect">
            <a:avLst/>
          </a:prstGeom>
          <a:solidFill>
            <a:schemeClr val="tx1">
              <a:lumMod val="50000"/>
              <a:lumOff val="50000"/>
            </a:schemeClr>
          </a:solidFill>
          <a:ln>
            <a:solidFill>
              <a:schemeClr val="bg1"/>
            </a:solidFill>
            <a:headEnd type="none" w="med" len="med"/>
            <a:tailEnd type="none" w="med" len="med"/>
          </a:ln>
          <a:extLst/>
        </p:spPr>
        <p:style>
          <a:lnRef idx="1">
            <a:schemeClr val="accent6"/>
          </a:lnRef>
          <a:fillRef idx="3">
            <a:schemeClr val="accent6"/>
          </a:fillRef>
          <a:effectRef idx="2">
            <a:schemeClr val="accent6"/>
          </a:effectRef>
          <a:fontRef idx="minor">
            <a:schemeClr val="lt1"/>
          </a:fontRef>
        </p:style>
        <p:txBody>
          <a:bodyPr vert="horz" wrap="square" lIns="0" tIns="0" rIns="0" bIns="0" numCol="1" rtlCol="0" anchor="t" anchorCtr="0" compatLnSpc="1">
            <a:prstTxWarp prst="textNoShape">
              <a:avLst/>
            </a:prstTxWarp>
          </a:bodyPr>
          <a:lstStyle/>
          <a:p>
            <a:pPr marL="0" marR="0" indent="0" algn="ctr" defTabSz="914400" rtl="0" eaLnBrk="1" fontAlgn="base" latinLnBrk="0" hangingPunct="1">
              <a:lnSpc>
                <a:spcPct val="100000"/>
              </a:lnSpc>
              <a:spcBef>
                <a:spcPct val="20000"/>
              </a:spcBef>
              <a:spcAft>
                <a:spcPct val="0"/>
              </a:spcAft>
              <a:buClrTx/>
              <a:buSzTx/>
              <a:buFontTx/>
              <a:buNone/>
              <a:tabLst/>
            </a:pPr>
            <a:r>
              <a:rPr kumimoji="0" lang="en-GB" sz="2000" b="0" i="0" u="none" strike="noStrike" cap="none" normalizeH="0" baseline="0" dirty="0" smtClean="0">
                <a:ln>
                  <a:noFill/>
                </a:ln>
                <a:solidFill>
                  <a:schemeClr val="bg1"/>
                </a:solidFill>
                <a:effectLst/>
                <a:latin typeface="Arial" charset="0"/>
              </a:rPr>
              <a:t>Interactions</a:t>
            </a:r>
          </a:p>
        </p:txBody>
      </p:sp>
      <p:cxnSp>
        <p:nvCxnSpPr>
          <p:cNvPr id="4" name="Straight Arrow Connector 3"/>
          <p:cNvCxnSpPr>
            <a:stCxn id="8" idx="2"/>
          </p:cNvCxnSpPr>
          <p:nvPr/>
        </p:nvCxnSpPr>
        <p:spPr bwMode="auto">
          <a:xfrm>
            <a:off x="2105807" y="3212976"/>
            <a:ext cx="0" cy="936104"/>
          </a:xfrm>
          <a:prstGeom prst="straightConnector1">
            <a:avLst/>
          </a:prstGeom>
          <a:ln>
            <a:headEnd type="none" w="med" len="med"/>
            <a:tailEnd type="arrow"/>
          </a:ln>
          <a:extLst/>
        </p:spPr>
        <p:style>
          <a:lnRef idx="2">
            <a:schemeClr val="dk1"/>
          </a:lnRef>
          <a:fillRef idx="0">
            <a:schemeClr val="dk1"/>
          </a:fillRef>
          <a:effectRef idx="1">
            <a:schemeClr val="dk1"/>
          </a:effectRef>
          <a:fontRef idx="minor">
            <a:schemeClr val="tx1"/>
          </a:fontRef>
        </p:style>
      </p:cxnSp>
      <p:sp>
        <p:nvSpPr>
          <p:cNvPr id="12" name="Rounded Rectangle 11"/>
          <p:cNvSpPr/>
          <p:nvPr/>
        </p:nvSpPr>
        <p:spPr bwMode="auto">
          <a:xfrm>
            <a:off x="4981836" y="4149080"/>
            <a:ext cx="3096344" cy="432048"/>
          </a:xfrm>
          <a:prstGeom prst="roundRect">
            <a:avLst/>
          </a:prstGeom>
          <a:solidFill>
            <a:schemeClr val="accent1"/>
          </a:solidFill>
          <a:ln>
            <a:solidFill>
              <a:schemeClr val="bg1"/>
            </a:solidFill>
            <a:headEnd type="none" w="med" len="med"/>
            <a:tailEnd type="none" w="med" len="med"/>
          </a:ln>
          <a:extLst/>
        </p:spPr>
        <p:style>
          <a:lnRef idx="1">
            <a:schemeClr val="accent6"/>
          </a:lnRef>
          <a:fillRef idx="3">
            <a:schemeClr val="accent6"/>
          </a:fillRef>
          <a:effectRef idx="2">
            <a:schemeClr val="accent6"/>
          </a:effectRef>
          <a:fontRef idx="minor">
            <a:schemeClr val="lt1"/>
          </a:fontRef>
        </p:style>
        <p:txBody>
          <a:bodyPr vert="horz" wrap="square" lIns="0" tIns="0" rIns="0" bIns="0" numCol="1" rtlCol="0" anchor="t" anchorCtr="0" compatLnSpc="1">
            <a:prstTxWarp prst="textNoShape">
              <a:avLst/>
            </a:prstTxWarp>
          </a:bodyPr>
          <a:lstStyle/>
          <a:p>
            <a:pPr marL="0" marR="0" indent="0" algn="ctr" defTabSz="914400" rtl="0" eaLnBrk="1" fontAlgn="base" latinLnBrk="0" hangingPunct="1">
              <a:lnSpc>
                <a:spcPct val="100000"/>
              </a:lnSpc>
              <a:spcBef>
                <a:spcPct val="20000"/>
              </a:spcBef>
              <a:spcAft>
                <a:spcPct val="0"/>
              </a:spcAft>
              <a:buClrTx/>
              <a:buSzTx/>
              <a:buFontTx/>
              <a:buNone/>
              <a:tabLst/>
            </a:pPr>
            <a:r>
              <a:rPr kumimoji="0" lang="en-GB" sz="2000" b="0" i="0" u="none" strike="noStrike" cap="none" normalizeH="0" baseline="0" dirty="0" smtClean="0">
                <a:ln>
                  <a:noFill/>
                </a:ln>
                <a:solidFill>
                  <a:schemeClr val="bg1"/>
                </a:solidFill>
                <a:effectLst/>
                <a:latin typeface="Arial" charset="0"/>
              </a:rPr>
              <a:t>Monte Carlo</a:t>
            </a:r>
          </a:p>
        </p:txBody>
      </p:sp>
      <p:cxnSp>
        <p:nvCxnSpPr>
          <p:cNvPr id="13" name="Straight Arrow Connector 12"/>
          <p:cNvCxnSpPr/>
          <p:nvPr/>
        </p:nvCxnSpPr>
        <p:spPr bwMode="auto">
          <a:xfrm flipH="1">
            <a:off x="3653979" y="2996952"/>
            <a:ext cx="2876029" cy="0"/>
          </a:xfrm>
          <a:prstGeom prst="straightConnector1">
            <a:avLst/>
          </a:prstGeom>
          <a:ln>
            <a:headEnd type="none" w="med" len="med"/>
            <a:tailEnd type="arrow"/>
          </a:ln>
          <a:extLst/>
        </p:spPr>
        <p:style>
          <a:lnRef idx="2">
            <a:schemeClr val="dk1"/>
          </a:lnRef>
          <a:fillRef idx="0">
            <a:schemeClr val="dk1"/>
          </a:fillRef>
          <a:effectRef idx="1">
            <a:schemeClr val="dk1"/>
          </a:effectRef>
          <a:fontRef idx="minor">
            <a:schemeClr val="tx1"/>
          </a:fontRef>
        </p:style>
      </p:cxnSp>
      <p:sp>
        <p:nvSpPr>
          <p:cNvPr id="16" name="Rounded Rectangle 15"/>
          <p:cNvSpPr/>
          <p:nvPr/>
        </p:nvSpPr>
        <p:spPr bwMode="auto">
          <a:xfrm>
            <a:off x="530424" y="1628800"/>
            <a:ext cx="3096344" cy="432048"/>
          </a:xfrm>
          <a:prstGeom prst="roundRect">
            <a:avLst/>
          </a:prstGeom>
          <a:solidFill>
            <a:srgbClr val="FFC000"/>
          </a:solidFill>
          <a:ln>
            <a:solidFill>
              <a:schemeClr val="bg1"/>
            </a:solidFill>
            <a:headEnd type="none" w="med" len="med"/>
            <a:tailEnd type="none" w="med" len="med"/>
          </a:ln>
          <a:extLst/>
        </p:spPr>
        <p:style>
          <a:lnRef idx="1">
            <a:schemeClr val="accent6"/>
          </a:lnRef>
          <a:fillRef idx="3">
            <a:schemeClr val="accent6"/>
          </a:fillRef>
          <a:effectRef idx="2">
            <a:schemeClr val="accent6"/>
          </a:effectRef>
          <a:fontRef idx="minor">
            <a:schemeClr val="lt1"/>
          </a:fontRef>
        </p:style>
        <p:txBody>
          <a:bodyPr vert="horz" wrap="square" lIns="0" tIns="0" rIns="0" bIns="0" numCol="1" rtlCol="0" anchor="t" anchorCtr="0" compatLnSpc="1">
            <a:prstTxWarp prst="textNoShape">
              <a:avLst/>
            </a:prstTxWarp>
          </a:bodyPr>
          <a:lstStyle/>
          <a:p>
            <a:pPr marL="0" marR="0" indent="0" algn="ctr" defTabSz="914400" rtl="0" eaLnBrk="1" fontAlgn="base" latinLnBrk="0" hangingPunct="1">
              <a:lnSpc>
                <a:spcPct val="100000"/>
              </a:lnSpc>
              <a:spcBef>
                <a:spcPct val="20000"/>
              </a:spcBef>
              <a:spcAft>
                <a:spcPct val="0"/>
              </a:spcAft>
              <a:buClrTx/>
              <a:buSzTx/>
              <a:buFontTx/>
              <a:buNone/>
              <a:tabLst/>
            </a:pPr>
            <a:r>
              <a:rPr kumimoji="0" lang="en-GB" sz="2000" b="0" i="0" u="none" strike="noStrike" cap="none" normalizeH="0" baseline="0" dirty="0" err="1" smtClean="0">
                <a:ln>
                  <a:noFill/>
                </a:ln>
                <a:solidFill>
                  <a:schemeClr val="bg1"/>
                </a:solidFill>
                <a:effectLst/>
                <a:latin typeface="Arial" charset="0"/>
              </a:rPr>
              <a:t>Tiler</a:t>
            </a:r>
            <a:endParaRPr kumimoji="0" lang="en-GB" sz="2000" b="0" i="0" u="none" strike="noStrike" cap="none" normalizeH="0" baseline="0" dirty="0" smtClean="0">
              <a:ln>
                <a:noFill/>
              </a:ln>
              <a:solidFill>
                <a:schemeClr val="bg1"/>
              </a:solidFill>
              <a:effectLst/>
              <a:latin typeface="Arial" charset="0"/>
            </a:endParaRPr>
          </a:p>
        </p:txBody>
      </p:sp>
      <p:cxnSp>
        <p:nvCxnSpPr>
          <p:cNvPr id="17" name="Straight Arrow Connector 16"/>
          <p:cNvCxnSpPr/>
          <p:nvPr/>
        </p:nvCxnSpPr>
        <p:spPr bwMode="auto">
          <a:xfrm flipH="1">
            <a:off x="2097064" y="2132856"/>
            <a:ext cx="8743" cy="648072"/>
          </a:xfrm>
          <a:prstGeom prst="straightConnector1">
            <a:avLst/>
          </a:prstGeom>
          <a:ln>
            <a:headEnd type="none" w="med" len="med"/>
            <a:tailEnd type="arrow"/>
          </a:ln>
          <a:extLst/>
        </p:spPr>
        <p:style>
          <a:lnRef idx="2">
            <a:schemeClr val="dk1"/>
          </a:lnRef>
          <a:fillRef idx="0">
            <a:schemeClr val="dk1"/>
          </a:fillRef>
          <a:effectRef idx="1">
            <a:schemeClr val="dk1"/>
          </a:effectRef>
          <a:fontRef idx="minor">
            <a:schemeClr val="tx1"/>
          </a:fontRef>
        </p:style>
      </p:cxnSp>
      <p:cxnSp>
        <p:nvCxnSpPr>
          <p:cNvPr id="19" name="Straight Arrow Connector 18"/>
          <p:cNvCxnSpPr/>
          <p:nvPr/>
        </p:nvCxnSpPr>
        <p:spPr bwMode="auto">
          <a:xfrm>
            <a:off x="3725987" y="4315941"/>
            <a:ext cx="1255849" cy="0"/>
          </a:xfrm>
          <a:prstGeom prst="straightConnector1">
            <a:avLst/>
          </a:prstGeom>
          <a:ln>
            <a:headEnd type="none" w="med" len="med"/>
            <a:tailEnd type="arrow"/>
          </a:ln>
          <a:extLst/>
        </p:spPr>
        <p:style>
          <a:lnRef idx="2">
            <a:schemeClr val="dk1"/>
          </a:lnRef>
          <a:fillRef idx="0">
            <a:schemeClr val="dk1"/>
          </a:fillRef>
          <a:effectRef idx="1">
            <a:schemeClr val="dk1"/>
          </a:effectRef>
          <a:fontRef idx="minor">
            <a:schemeClr val="tx1"/>
          </a:fontRef>
        </p:style>
      </p:cxnSp>
      <p:cxnSp>
        <p:nvCxnSpPr>
          <p:cNvPr id="18" name="Straight Connector 17"/>
          <p:cNvCxnSpPr>
            <a:endCxn id="12" idx="0"/>
          </p:cNvCxnSpPr>
          <p:nvPr/>
        </p:nvCxnSpPr>
        <p:spPr bwMode="auto">
          <a:xfrm>
            <a:off x="6530008" y="2996952"/>
            <a:ext cx="0" cy="1152128"/>
          </a:xfrm>
          <a:prstGeom prst="line">
            <a:avLst/>
          </a:prstGeom>
          <a:ln>
            <a:headEnd type="none" w="med" len="med"/>
            <a:tailEnd type="none" w="med" len="med"/>
          </a:ln>
          <a:extLst/>
        </p:spPr>
        <p:style>
          <a:lnRef idx="2">
            <a:schemeClr val="accent4"/>
          </a:lnRef>
          <a:fillRef idx="0">
            <a:schemeClr val="accent4"/>
          </a:fillRef>
          <a:effectRef idx="1">
            <a:schemeClr val="accent4"/>
          </a:effectRef>
          <a:fontRef idx="minor">
            <a:schemeClr val="tx1"/>
          </a:fontRef>
        </p:style>
      </p:cxnSp>
    </p:spTree>
    <p:extLst>
      <p:ext uri="{BB962C8B-B14F-4D97-AF65-F5344CB8AC3E}">
        <p14:creationId xmlns:p14="http://schemas.microsoft.com/office/powerpoint/2010/main" val="359756918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7091" name="Group 3"/>
          <p:cNvGrpSpPr>
            <a:grpSpLocks/>
          </p:cNvGrpSpPr>
          <p:nvPr/>
        </p:nvGrpSpPr>
        <p:grpSpPr bwMode="auto">
          <a:xfrm>
            <a:off x="76200" y="76200"/>
            <a:ext cx="8991600" cy="1258888"/>
            <a:chOff x="48" y="48"/>
            <a:chExt cx="5664" cy="793"/>
          </a:xfrm>
        </p:grpSpPr>
        <p:sp>
          <p:nvSpPr>
            <p:cNvPr id="217092" name="Rectangle 4"/>
            <p:cNvSpPr>
              <a:spLocks noChangeArrowheads="1"/>
            </p:cNvSpPr>
            <p:nvPr/>
          </p:nvSpPr>
          <p:spPr bwMode="ltGray">
            <a:xfrm>
              <a:off x="48" y="48"/>
              <a:ext cx="5664" cy="793"/>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spcBef>
                  <a:spcPct val="0"/>
                </a:spcBef>
              </a:pPr>
              <a:endParaRPr lang="en-US" sz="2400">
                <a:solidFill>
                  <a:srgbClr val="8D010F"/>
                </a:solidFill>
                <a:latin typeface="Times" pitchFamily="18" charset="0"/>
              </a:endParaRPr>
            </a:p>
          </p:txBody>
        </p:sp>
        <p:pic>
          <p:nvPicPr>
            <p:cNvPr id="217093" name="Picture 5" descr="LeedsUniWhit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ltGray">
            <a:xfrm>
              <a:off x="4102" y="278"/>
              <a:ext cx="1433" cy="408"/>
            </a:xfrm>
            <a:prstGeom prst="rect">
              <a:avLst/>
            </a:prstGeom>
            <a:solidFill>
              <a:schemeClr val="accent1"/>
            </a:solidFill>
          </p:spPr>
        </p:pic>
      </p:grpSp>
      <p:sp>
        <p:nvSpPr>
          <p:cNvPr id="217094" name="Text Box 6"/>
          <p:cNvSpPr txBox="1">
            <a:spLocks noChangeArrowheads="1"/>
          </p:cNvSpPr>
          <p:nvPr/>
        </p:nvSpPr>
        <p:spPr bwMode="ltGray">
          <a:xfrm>
            <a:off x="355600" y="420688"/>
            <a:ext cx="4876800" cy="7381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36000" anchor="b"/>
          <a:lstStyle/>
          <a:p>
            <a:pPr eaLnBrk="0" hangingPunct="0">
              <a:spcBef>
                <a:spcPct val="0"/>
              </a:spcBef>
            </a:pPr>
            <a:r>
              <a:rPr lang="en-GB" sz="2800" dirty="0" smtClean="0">
                <a:solidFill>
                  <a:schemeClr val="bg1"/>
                </a:solidFill>
              </a:rPr>
              <a:t>Artificial Spin Ice</a:t>
            </a:r>
            <a:endParaRPr lang="en-GB" sz="2800" dirty="0">
              <a:solidFill>
                <a:schemeClr val="bg1"/>
              </a:solidFill>
            </a:endParaRPr>
          </a:p>
        </p:txBody>
      </p:sp>
      <p:pic>
        <p:nvPicPr>
          <p:cNvPr id="265217" name="Picture 1" descr="E:\NewGDRIVE\Google Drive\jonny work\final report\thesis\mfmafm.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47664" y="1484784"/>
            <a:ext cx="5760640" cy="30769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0" y="5419075"/>
            <a:ext cx="9067800" cy="1446550"/>
          </a:xfrm>
          <a:prstGeom prst="rect">
            <a:avLst/>
          </a:prstGeom>
          <a:noFill/>
        </p:spPr>
        <p:txBody>
          <a:bodyPr wrap="square" rtlCol="0">
            <a:spAutoFit/>
          </a:bodyPr>
          <a:lstStyle/>
          <a:p>
            <a:r>
              <a:rPr lang="en-GB" dirty="0"/>
              <a:t>R.F. Wang and </a:t>
            </a:r>
            <a:r>
              <a:rPr lang="en-GB" dirty="0" err="1" smtClean="0"/>
              <a:t>C.Nisoli</a:t>
            </a:r>
            <a:r>
              <a:rPr lang="en-GB" dirty="0"/>
              <a:t>.</a:t>
            </a:r>
            <a:endParaRPr lang="en-GB" dirty="0" smtClean="0"/>
          </a:p>
          <a:p>
            <a:r>
              <a:rPr lang="en-GB" dirty="0" smtClean="0"/>
              <a:t>Artificial </a:t>
            </a:r>
            <a:r>
              <a:rPr lang="en-GB" dirty="0"/>
              <a:t>spin ice in a geometrically frustrated lattice of </a:t>
            </a:r>
            <a:r>
              <a:rPr lang="en-GB" dirty="0" err="1"/>
              <a:t>nanoscale</a:t>
            </a:r>
            <a:r>
              <a:rPr lang="en-GB" dirty="0"/>
              <a:t> ferromagnetic </a:t>
            </a:r>
            <a:r>
              <a:rPr lang="en-GB" dirty="0" smtClean="0"/>
              <a:t>islands.</a:t>
            </a:r>
          </a:p>
          <a:p>
            <a:r>
              <a:rPr lang="en-GB" dirty="0" smtClean="0"/>
              <a:t>Nature 2006.</a:t>
            </a:r>
            <a:endParaRPr lang="en-GB" dirty="0"/>
          </a:p>
        </p:txBody>
      </p:sp>
      <p:sp>
        <p:nvSpPr>
          <p:cNvPr id="3" name="Content Placeholder 2"/>
          <p:cNvSpPr>
            <a:spLocks noGrp="1"/>
          </p:cNvSpPr>
          <p:nvPr>
            <p:ph idx="1"/>
          </p:nvPr>
        </p:nvSpPr>
        <p:spPr/>
        <p:txBody>
          <a:bodyPr/>
          <a:lstStyle/>
          <a:p>
            <a:endParaRPr lang="en-GB" dirty="0"/>
          </a:p>
        </p:txBody>
      </p:sp>
    </p:spTree>
    <p:extLst>
      <p:ext uri="{BB962C8B-B14F-4D97-AF65-F5344CB8AC3E}">
        <p14:creationId xmlns:p14="http://schemas.microsoft.com/office/powerpoint/2010/main" val="381863710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Rectangle 2"/>
          <p:cNvSpPr>
            <a:spLocks noGrp="1" noChangeArrowheads="1"/>
          </p:cNvSpPr>
          <p:nvPr>
            <p:ph type="body" idx="1"/>
          </p:nvPr>
        </p:nvSpPr>
        <p:spPr>
          <a:xfrm>
            <a:off x="117240" y="5877272"/>
            <a:ext cx="6838950" cy="4349750"/>
          </a:xfrm>
        </p:spPr>
        <p:txBody>
          <a:bodyPr/>
          <a:lstStyle/>
          <a:p>
            <a:r>
              <a:rPr lang="en-GB" sz="1400" dirty="0" smtClean="0"/>
              <a:t>Levis</a:t>
            </a:r>
            <a:r>
              <a:rPr lang="en-GB" sz="1400" dirty="0"/>
              <a:t>, D. and </a:t>
            </a:r>
            <a:r>
              <a:rPr lang="en-GB" sz="1400" dirty="0" err="1"/>
              <a:t>Cugliandolo</a:t>
            </a:r>
            <a:r>
              <a:rPr lang="en-GB" sz="1400" dirty="0"/>
              <a:t>, </a:t>
            </a:r>
            <a:r>
              <a:rPr lang="en-GB" sz="1400" dirty="0" smtClean="0"/>
              <a:t>L.F</a:t>
            </a:r>
            <a:r>
              <a:rPr lang="en-GB" sz="1400" dirty="0"/>
              <a:t>. </a:t>
            </a:r>
            <a:endParaRPr lang="en-GB" sz="1400" dirty="0" smtClean="0"/>
          </a:p>
          <a:p>
            <a:r>
              <a:rPr lang="en-GB" sz="1400" dirty="0" smtClean="0"/>
              <a:t>Thermal </a:t>
            </a:r>
            <a:r>
              <a:rPr lang="en-GB" sz="1400" dirty="0"/>
              <a:t>phase transitions in Artificial </a:t>
            </a:r>
            <a:r>
              <a:rPr lang="en-GB" sz="1400" dirty="0" smtClean="0"/>
              <a:t>Spin-Ice.</a:t>
            </a:r>
          </a:p>
          <a:p>
            <a:r>
              <a:rPr lang="en-GB" sz="1400" dirty="0" smtClean="0"/>
              <a:t>Feb </a:t>
            </a:r>
            <a:r>
              <a:rPr lang="en-GB" sz="1400" dirty="0" smtClean="0"/>
              <a:t>2003</a:t>
            </a:r>
            <a:endParaRPr lang="en-GB" sz="1400" dirty="0"/>
          </a:p>
        </p:txBody>
      </p:sp>
      <p:grpSp>
        <p:nvGrpSpPr>
          <p:cNvPr id="217091" name="Group 3"/>
          <p:cNvGrpSpPr>
            <a:grpSpLocks/>
          </p:cNvGrpSpPr>
          <p:nvPr/>
        </p:nvGrpSpPr>
        <p:grpSpPr bwMode="auto">
          <a:xfrm>
            <a:off x="76200" y="76200"/>
            <a:ext cx="8991600" cy="1258888"/>
            <a:chOff x="48" y="48"/>
            <a:chExt cx="5664" cy="793"/>
          </a:xfrm>
        </p:grpSpPr>
        <p:sp>
          <p:nvSpPr>
            <p:cNvPr id="217092" name="Rectangle 4"/>
            <p:cNvSpPr>
              <a:spLocks noChangeArrowheads="1"/>
            </p:cNvSpPr>
            <p:nvPr/>
          </p:nvSpPr>
          <p:spPr bwMode="ltGray">
            <a:xfrm>
              <a:off x="48" y="48"/>
              <a:ext cx="5664" cy="793"/>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spcBef>
                  <a:spcPct val="0"/>
                </a:spcBef>
              </a:pPr>
              <a:endParaRPr lang="en-US" sz="2400">
                <a:solidFill>
                  <a:srgbClr val="8D010F"/>
                </a:solidFill>
                <a:latin typeface="Times" pitchFamily="18" charset="0"/>
              </a:endParaRPr>
            </a:p>
          </p:txBody>
        </p:sp>
        <p:pic>
          <p:nvPicPr>
            <p:cNvPr id="217093" name="Picture 5" descr="LeedsUniWhit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ltGray">
            <a:xfrm>
              <a:off x="4102" y="278"/>
              <a:ext cx="1433" cy="408"/>
            </a:xfrm>
            <a:prstGeom prst="rect">
              <a:avLst/>
            </a:prstGeom>
            <a:solidFill>
              <a:schemeClr val="accent1"/>
            </a:solidFill>
          </p:spPr>
        </p:pic>
      </p:grpSp>
      <p:sp>
        <p:nvSpPr>
          <p:cNvPr id="217094" name="Text Box 6"/>
          <p:cNvSpPr txBox="1">
            <a:spLocks noChangeArrowheads="1"/>
          </p:cNvSpPr>
          <p:nvPr/>
        </p:nvSpPr>
        <p:spPr bwMode="ltGray">
          <a:xfrm>
            <a:off x="355600" y="420688"/>
            <a:ext cx="4876800" cy="7381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36000" anchor="b"/>
          <a:lstStyle/>
          <a:p>
            <a:pPr eaLnBrk="0" hangingPunct="0">
              <a:spcBef>
                <a:spcPct val="0"/>
              </a:spcBef>
            </a:pPr>
            <a:r>
              <a:rPr lang="en-GB" sz="2800" dirty="0" smtClean="0">
                <a:solidFill>
                  <a:schemeClr val="bg1"/>
                </a:solidFill>
              </a:rPr>
              <a:t>Characteristic phases</a:t>
            </a:r>
            <a:endParaRPr lang="en-GB" sz="2800" dirty="0">
              <a:solidFill>
                <a:schemeClr val="bg1"/>
              </a:solidFill>
            </a:endParaRPr>
          </a:p>
        </p:txBody>
      </p:sp>
      <p:pic>
        <p:nvPicPr>
          <p:cNvPr id="239618" name="Picture 2" descr="E:\NewGDRIVE\Google Drive\jonny work\final report\thesis\square-ord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3632" y="1556792"/>
            <a:ext cx="7454114" cy="23762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810876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7091" name="Group 3"/>
          <p:cNvGrpSpPr>
            <a:grpSpLocks/>
          </p:cNvGrpSpPr>
          <p:nvPr/>
        </p:nvGrpSpPr>
        <p:grpSpPr bwMode="auto">
          <a:xfrm>
            <a:off x="76200" y="76200"/>
            <a:ext cx="8991600" cy="1258888"/>
            <a:chOff x="48" y="48"/>
            <a:chExt cx="5664" cy="793"/>
          </a:xfrm>
        </p:grpSpPr>
        <p:sp>
          <p:nvSpPr>
            <p:cNvPr id="217092" name="Rectangle 4"/>
            <p:cNvSpPr>
              <a:spLocks noChangeArrowheads="1"/>
            </p:cNvSpPr>
            <p:nvPr/>
          </p:nvSpPr>
          <p:spPr bwMode="ltGray">
            <a:xfrm>
              <a:off x="48" y="48"/>
              <a:ext cx="5664" cy="793"/>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spcBef>
                  <a:spcPct val="0"/>
                </a:spcBef>
              </a:pPr>
              <a:endParaRPr lang="en-US" sz="2400">
                <a:solidFill>
                  <a:srgbClr val="8D010F"/>
                </a:solidFill>
                <a:latin typeface="Times" pitchFamily="18" charset="0"/>
              </a:endParaRPr>
            </a:p>
          </p:txBody>
        </p:sp>
        <p:pic>
          <p:nvPicPr>
            <p:cNvPr id="217093" name="Picture 5" descr="LeedsUniWhit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ltGray">
            <a:xfrm>
              <a:off x="4102" y="278"/>
              <a:ext cx="1433" cy="408"/>
            </a:xfrm>
            <a:prstGeom prst="rect">
              <a:avLst/>
            </a:prstGeom>
            <a:solidFill>
              <a:schemeClr val="accent1"/>
            </a:solidFill>
          </p:spPr>
        </p:pic>
      </p:grpSp>
      <p:sp>
        <p:nvSpPr>
          <p:cNvPr id="217094" name="Text Box 6"/>
          <p:cNvSpPr txBox="1">
            <a:spLocks noChangeArrowheads="1"/>
          </p:cNvSpPr>
          <p:nvPr/>
        </p:nvSpPr>
        <p:spPr bwMode="ltGray">
          <a:xfrm>
            <a:off x="355600" y="420688"/>
            <a:ext cx="4876800" cy="7381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36000" anchor="b"/>
          <a:lstStyle/>
          <a:p>
            <a:pPr eaLnBrk="0" hangingPunct="0">
              <a:spcBef>
                <a:spcPct val="0"/>
              </a:spcBef>
            </a:pPr>
            <a:r>
              <a:rPr lang="en-GB" sz="2800" dirty="0" err="1" smtClean="0">
                <a:solidFill>
                  <a:schemeClr val="bg1"/>
                </a:solidFill>
              </a:rPr>
              <a:t>Quasicrystals</a:t>
            </a:r>
            <a:endParaRPr lang="en-GB" sz="2800" dirty="0">
              <a:solidFill>
                <a:schemeClr val="bg1"/>
              </a:solidFill>
            </a:endParaRPr>
          </a:p>
        </p:txBody>
      </p:sp>
      <p:sp>
        <p:nvSpPr>
          <p:cNvPr id="3" name="AutoShape 2" descr="File:Ho-Mg-ZnQuasicrystal.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24371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8962" y="1412776"/>
            <a:ext cx="3270250" cy="27689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128962" y="4263839"/>
            <a:ext cx="2254143" cy="835613"/>
          </a:xfrm>
          <a:prstGeom prst="rect">
            <a:avLst/>
          </a:prstGeom>
          <a:noFill/>
        </p:spPr>
        <p:txBody>
          <a:bodyPr wrap="none" rtlCol="0">
            <a:spAutoFit/>
          </a:bodyPr>
          <a:lstStyle/>
          <a:p>
            <a:r>
              <a:rPr lang="en-GB" sz="1050" dirty="0" err="1" smtClean="0"/>
              <a:t>Ho</a:t>
            </a:r>
            <a:r>
              <a:rPr lang="en-GB" sz="1050" dirty="0" smtClean="0"/>
              <a:t>-Mg-Zn</a:t>
            </a:r>
            <a:r>
              <a:rPr lang="en-GB" sz="1050" dirty="0"/>
              <a:t> </a:t>
            </a:r>
            <a:endParaRPr lang="en-GB" sz="1050" dirty="0" smtClean="0"/>
          </a:p>
          <a:p>
            <a:r>
              <a:rPr lang="en-GB" sz="1050" dirty="0" err="1" smtClean="0"/>
              <a:t>Suchitra</a:t>
            </a:r>
            <a:r>
              <a:rPr lang="en-GB" sz="1050" dirty="0" smtClean="0"/>
              <a:t> Sebastian and Ian Fisher.</a:t>
            </a:r>
          </a:p>
          <a:p>
            <a:r>
              <a:rPr lang="en-GB" sz="1050" dirty="0"/>
              <a:t>Phys. Rev. B 59, 308–321 (1999)</a:t>
            </a:r>
          </a:p>
          <a:p>
            <a:endParaRPr lang="en-GB" sz="1050" dirty="0"/>
          </a:p>
        </p:txBody>
      </p:sp>
      <p:sp>
        <p:nvSpPr>
          <p:cNvPr id="7" name="TextBox 6"/>
          <p:cNvSpPr txBox="1"/>
          <p:nvPr/>
        </p:nvSpPr>
        <p:spPr>
          <a:xfrm>
            <a:off x="3489126" y="6420754"/>
            <a:ext cx="2204642" cy="400110"/>
          </a:xfrm>
          <a:prstGeom prst="rect">
            <a:avLst/>
          </a:prstGeom>
          <a:noFill/>
        </p:spPr>
        <p:txBody>
          <a:bodyPr wrap="none" rtlCol="0">
            <a:spAutoFit/>
          </a:bodyPr>
          <a:lstStyle/>
          <a:p>
            <a:r>
              <a:rPr lang="en-GB" dirty="0" smtClean="0"/>
              <a:t>2011 Nobel Prize!</a:t>
            </a:r>
            <a:endParaRPr lang="en-GB" dirty="0"/>
          </a:p>
        </p:txBody>
      </p:sp>
      <p:pic>
        <p:nvPicPr>
          <p:cNvPr id="243716"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55537" y="1409044"/>
            <a:ext cx="3012263" cy="29160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6626360" y="4360020"/>
            <a:ext cx="2412840" cy="1029513"/>
          </a:xfrm>
          <a:prstGeom prst="rect">
            <a:avLst/>
          </a:prstGeom>
          <a:noFill/>
        </p:spPr>
        <p:txBody>
          <a:bodyPr wrap="none" rtlCol="0">
            <a:spAutoFit/>
          </a:bodyPr>
          <a:lstStyle/>
          <a:p>
            <a:r>
              <a:rPr lang="en-GB" sz="1050" dirty="0"/>
              <a:t>PHYSICAL </a:t>
            </a:r>
            <a:r>
              <a:rPr lang="en-GB" sz="1050" dirty="0" smtClean="0"/>
              <a:t>REVIEW B, </a:t>
            </a:r>
            <a:r>
              <a:rPr lang="en-GB" sz="1050" dirty="0"/>
              <a:t>VOLUME 32</a:t>
            </a:r>
            <a:r>
              <a:rPr lang="en-GB" sz="1050" dirty="0" smtClean="0"/>
              <a:t>,</a:t>
            </a:r>
          </a:p>
          <a:p>
            <a:r>
              <a:rPr lang="en-GB" sz="1050" dirty="0" smtClean="0"/>
              <a:t> </a:t>
            </a:r>
            <a:r>
              <a:rPr lang="en-GB" sz="1050" dirty="0"/>
              <a:t>NUMBER </a:t>
            </a:r>
            <a:r>
              <a:rPr lang="en-GB" sz="1050" dirty="0" smtClean="0"/>
              <a:t>8, Indexing </a:t>
            </a:r>
            <a:r>
              <a:rPr lang="en-GB" sz="1050" dirty="0"/>
              <a:t>problems </a:t>
            </a:r>
            <a:endParaRPr lang="en-GB" sz="1050" dirty="0" smtClean="0"/>
          </a:p>
          <a:p>
            <a:r>
              <a:rPr lang="en-GB" sz="1050" dirty="0" smtClean="0"/>
              <a:t>in </a:t>
            </a:r>
            <a:r>
              <a:rPr lang="en-GB" sz="1050" dirty="0" err="1"/>
              <a:t>quasicrystal</a:t>
            </a:r>
            <a:r>
              <a:rPr lang="en-GB" sz="1050" dirty="0"/>
              <a:t> </a:t>
            </a:r>
            <a:r>
              <a:rPr lang="en-GB" sz="1050" dirty="0" smtClean="0"/>
              <a:t>diffraction.</a:t>
            </a:r>
            <a:endParaRPr lang="en-GB" sz="1050" dirty="0"/>
          </a:p>
          <a:p>
            <a:r>
              <a:rPr lang="en-GB" sz="1050" dirty="0"/>
              <a:t>15 OCTOBER 1985</a:t>
            </a:r>
          </a:p>
          <a:p>
            <a:r>
              <a:rPr lang="en-GB" sz="1050" dirty="0" err="1"/>
              <a:t>Veit</a:t>
            </a:r>
            <a:r>
              <a:rPr lang="en-GB" sz="1050" dirty="0"/>
              <a:t> </a:t>
            </a:r>
            <a:r>
              <a:rPr lang="en-GB" sz="1050" dirty="0" err="1"/>
              <a:t>Elser</a:t>
            </a:r>
            <a:endParaRPr lang="en-GB" sz="1050" dirty="0"/>
          </a:p>
        </p:txBody>
      </p:sp>
      <p:pic>
        <p:nvPicPr>
          <p:cNvPr id="16" name="Picture 15"/>
          <p:cNvPicPr/>
          <p:nvPr/>
        </p:nvPicPr>
        <p:blipFill rotWithShape="1">
          <a:blip r:embed="rId6" cstate="print">
            <a:extLst>
              <a:ext uri="{28A0092B-C50C-407E-A947-70E740481C1C}">
                <a14:useLocalDpi xmlns:a14="http://schemas.microsoft.com/office/drawing/2010/main" val="0"/>
              </a:ext>
            </a:extLst>
          </a:blip>
          <a:srcRect l="5193" t="3750" r="4807" b="5626"/>
          <a:stretch/>
        </p:blipFill>
        <p:spPr bwMode="auto">
          <a:xfrm>
            <a:off x="3483406" y="3500058"/>
            <a:ext cx="2419641" cy="2363173"/>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70322203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7091" name="Group 3"/>
          <p:cNvGrpSpPr>
            <a:grpSpLocks/>
          </p:cNvGrpSpPr>
          <p:nvPr/>
        </p:nvGrpSpPr>
        <p:grpSpPr bwMode="auto">
          <a:xfrm>
            <a:off x="76200" y="76200"/>
            <a:ext cx="8991600" cy="1258888"/>
            <a:chOff x="48" y="48"/>
            <a:chExt cx="5664" cy="793"/>
          </a:xfrm>
        </p:grpSpPr>
        <p:sp>
          <p:nvSpPr>
            <p:cNvPr id="217092" name="Rectangle 4"/>
            <p:cNvSpPr>
              <a:spLocks noChangeArrowheads="1"/>
            </p:cNvSpPr>
            <p:nvPr/>
          </p:nvSpPr>
          <p:spPr bwMode="ltGray">
            <a:xfrm>
              <a:off x="48" y="48"/>
              <a:ext cx="5664" cy="793"/>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spcBef>
                  <a:spcPct val="0"/>
                </a:spcBef>
              </a:pPr>
              <a:endParaRPr lang="en-US" sz="2400">
                <a:solidFill>
                  <a:srgbClr val="8D010F"/>
                </a:solidFill>
                <a:latin typeface="Times" pitchFamily="18" charset="0"/>
              </a:endParaRPr>
            </a:p>
          </p:txBody>
        </p:sp>
        <p:pic>
          <p:nvPicPr>
            <p:cNvPr id="217093" name="Picture 5" descr="LeedsUniWhit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ltGray">
            <a:xfrm>
              <a:off x="4102" y="278"/>
              <a:ext cx="1433" cy="408"/>
            </a:xfrm>
            <a:prstGeom prst="rect">
              <a:avLst/>
            </a:prstGeom>
            <a:solidFill>
              <a:schemeClr val="accent1"/>
            </a:solidFill>
          </p:spPr>
        </p:pic>
      </p:grpSp>
      <p:sp>
        <p:nvSpPr>
          <p:cNvPr id="217094" name="Text Box 6"/>
          <p:cNvSpPr txBox="1">
            <a:spLocks noChangeArrowheads="1"/>
          </p:cNvSpPr>
          <p:nvPr/>
        </p:nvSpPr>
        <p:spPr bwMode="ltGray">
          <a:xfrm>
            <a:off x="355600" y="420688"/>
            <a:ext cx="4876800" cy="7381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36000" anchor="b"/>
          <a:lstStyle/>
          <a:p>
            <a:pPr eaLnBrk="0" hangingPunct="0">
              <a:spcBef>
                <a:spcPct val="0"/>
              </a:spcBef>
            </a:pPr>
            <a:r>
              <a:rPr lang="en-GB" sz="2800" dirty="0" smtClean="0">
                <a:solidFill>
                  <a:schemeClr val="bg1"/>
                </a:solidFill>
              </a:rPr>
              <a:t>Monte Carlo </a:t>
            </a:r>
            <a:r>
              <a:rPr lang="en-GB" sz="2800" dirty="0" smtClean="0">
                <a:solidFill>
                  <a:schemeClr val="bg1"/>
                </a:solidFill>
              </a:rPr>
              <a:t>method</a:t>
            </a:r>
            <a:endParaRPr lang="en-GB" sz="2800" dirty="0">
              <a:solidFill>
                <a:schemeClr val="bg1"/>
              </a:solidFill>
            </a:endParaRPr>
          </a:p>
        </p:txBody>
      </p:sp>
      <p:pic>
        <p:nvPicPr>
          <p:cNvPr id="9" name="Picture 8" descr="mc"/>
          <p:cNvPicPr>
            <a:picLocks noGrp="1" noChangeAspect="1"/>
          </p:cNvPicPr>
          <p:nvPr isPhoto="1"/>
        </p:nvPicPr>
        <p:blipFill>
          <a:blip r:embed="rId4">
            <a:lum/>
            <a:extLst>
              <a:ext uri="{28A0092B-C50C-407E-A947-70E740481C1C}">
                <a14:useLocalDpi xmlns:a14="http://schemas.microsoft.com/office/drawing/2010/main" val="0"/>
              </a:ext>
            </a:extLst>
          </a:blip>
          <a:stretch>
            <a:fillRect/>
          </a:stretch>
        </p:blipFill>
        <p:spPr>
          <a:xfrm>
            <a:off x="3696221" y="1484784"/>
            <a:ext cx="4797152" cy="4797152"/>
          </a:xfrm>
          <a:prstGeom prst="rect">
            <a:avLst/>
          </a:prstGeom>
          <a:noFill/>
          <a:ln>
            <a:noFill/>
          </a:ln>
        </p:spPr>
      </p:pic>
      <p:sp>
        <p:nvSpPr>
          <p:cNvPr id="3" name="TextBox 2"/>
          <p:cNvSpPr txBox="1"/>
          <p:nvPr/>
        </p:nvSpPr>
        <p:spPr>
          <a:xfrm>
            <a:off x="179512" y="6473279"/>
            <a:ext cx="2880320" cy="769441"/>
          </a:xfrm>
          <a:prstGeom prst="rect">
            <a:avLst/>
          </a:prstGeom>
          <a:noFill/>
        </p:spPr>
        <p:txBody>
          <a:bodyPr wrap="square" rtlCol="0">
            <a:spAutoFit/>
          </a:bodyPr>
          <a:lstStyle/>
          <a:p>
            <a:r>
              <a:rPr lang="en-GB" b="1" dirty="0"/>
              <a:t>Caitlin Jo Ramsey</a:t>
            </a:r>
          </a:p>
          <a:p>
            <a:endParaRPr lang="en-GB" dirty="0"/>
          </a:p>
        </p:txBody>
      </p:sp>
      <p:sp>
        <p:nvSpPr>
          <p:cNvPr id="4" name="TextBox 3"/>
          <p:cNvSpPr txBox="1"/>
          <p:nvPr/>
        </p:nvSpPr>
        <p:spPr>
          <a:xfrm>
            <a:off x="81187" y="1476740"/>
            <a:ext cx="3698726" cy="4647426"/>
          </a:xfrm>
          <a:prstGeom prst="rect">
            <a:avLst/>
          </a:prstGeom>
          <a:noFill/>
        </p:spPr>
        <p:txBody>
          <a:bodyPr wrap="square" rtlCol="0">
            <a:spAutoFit/>
          </a:bodyPr>
          <a:lstStyle/>
          <a:p>
            <a:pPr marL="342900" indent="-342900">
              <a:buFont typeface="Arial" pitchFamily="34" charset="0"/>
              <a:buChar char="•"/>
            </a:pPr>
            <a:r>
              <a:rPr lang="en-GB" dirty="0"/>
              <a:t>Draw a square </a:t>
            </a:r>
            <a:r>
              <a:rPr lang="en-GB" dirty="0" smtClean="0"/>
              <a:t>then make</a:t>
            </a:r>
            <a:r>
              <a:rPr lang="en-GB" dirty="0"/>
              <a:t> a circle within it.</a:t>
            </a:r>
          </a:p>
          <a:p>
            <a:pPr marL="342900" indent="-342900">
              <a:buFont typeface="Arial" pitchFamily="34" charset="0"/>
              <a:buChar char="•"/>
            </a:pPr>
            <a:r>
              <a:rPr lang="en-GB" dirty="0" smtClean="0"/>
              <a:t>Randomly scatter </a:t>
            </a:r>
            <a:r>
              <a:rPr lang="en-GB" dirty="0"/>
              <a:t>some </a:t>
            </a:r>
            <a:r>
              <a:rPr lang="en-GB" dirty="0" smtClean="0"/>
              <a:t>points over </a:t>
            </a:r>
            <a:r>
              <a:rPr lang="en-GB" dirty="0"/>
              <a:t>the square.</a:t>
            </a:r>
          </a:p>
          <a:p>
            <a:pPr marL="342900" indent="-342900">
              <a:buFont typeface="Arial" pitchFamily="34" charset="0"/>
              <a:buChar char="•"/>
            </a:pPr>
            <a:r>
              <a:rPr lang="en-GB" dirty="0"/>
              <a:t>Count the number of </a:t>
            </a:r>
            <a:r>
              <a:rPr lang="en-GB" dirty="0" smtClean="0"/>
              <a:t>points </a:t>
            </a:r>
            <a:r>
              <a:rPr lang="en-GB" dirty="0"/>
              <a:t>inside the circle </a:t>
            </a:r>
            <a:r>
              <a:rPr lang="en-GB" dirty="0" smtClean="0"/>
              <a:t>while keeping track of </a:t>
            </a:r>
            <a:r>
              <a:rPr lang="en-GB" dirty="0"/>
              <a:t>total number of </a:t>
            </a:r>
            <a:r>
              <a:rPr lang="en-GB" dirty="0" smtClean="0"/>
              <a:t>points.</a:t>
            </a:r>
            <a:endParaRPr lang="en-GB" dirty="0"/>
          </a:p>
          <a:p>
            <a:pPr marL="342900" indent="-342900">
              <a:buFont typeface="Arial" pitchFamily="34" charset="0"/>
              <a:buChar char="•"/>
            </a:pPr>
            <a:r>
              <a:rPr lang="en-GB" dirty="0"/>
              <a:t>The ratio of the two counts is an estimate of the ratio of the two areas, which is π/4. Multiply the result by 4 to estimate π</a:t>
            </a:r>
          </a:p>
          <a:p>
            <a:endParaRPr lang="en-GB" dirty="0"/>
          </a:p>
        </p:txBody>
      </p:sp>
    </p:spTree>
    <p:extLst>
      <p:ext uri="{BB962C8B-B14F-4D97-AF65-F5344CB8AC3E}">
        <p14:creationId xmlns:p14="http://schemas.microsoft.com/office/powerpoint/2010/main" val="3262963692"/>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FIRSTJONATHAN@OKII9FVF81VAGRWD" val="4870"/>
</p:tagLst>
</file>

<file path=ppt/theme/theme1.xml><?xml version="1.0" encoding="utf-8"?>
<a:theme xmlns:a="http://schemas.openxmlformats.org/drawingml/2006/main" name="University-of-Leeds (1)">
  <a:themeElements>
    <a:clrScheme name="Default Design 1">
      <a:dk1>
        <a:srgbClr val="000005"/>
      </a:dk1>
      <a:lt1>
        <a:srgbClr val="FFFFFF"/>
      </a:lt1>
      <a:dk2>
        <a:srgbClr val="FFFFFF"/>
      </a:dk2>
      <a:lt2>
        <a:srgbClr val="808080"/>
      </a:lt2>
      <a:accent1>
        <a:srgbClr val="00502F"/>
      </a:accent1>
      <a:accent2>
        <a:srgbClr val="C41230"/>
      </a:accent2>
      <a:accent3>
        <a:srgbClr val="FFFFFF"/>
      </a:accent3>
      <a:accent4>
        <a:srgbClr val="000003"/>
      </a:accent4>
      <a:accent5>
        <a:srgbClr val="AAB3AD"/>
      </a:accent5>
      <a:accent6>
        <a:srgbClr val="B10F2A"/>
      </a:accent6>
      <a:hlink>
        <a:srgbClr val="E9E2D3"/>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hlink"/>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0" tIns="0" rIns="0" bIns="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Tx/>
          <a:buSzTx/>
          <a:buFontTx/>
          <a:buNone/>
          <a:tabLst/>
          <a:defRPr kumimoji="0" lang="en-GB" sz="20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hlink"/>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0" tIns="0" rIns="0" bIns="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Tx/>
          <a:buSzTx/>
          <a:buFontTx/>
          <a:buNone/>
          <a:tabLst/>
          <a:defRPr kumimoji="0" lang="en-GB" sz="20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5"/>
        </a:dk1>
        <a:lt1>
          <a:srgbClr val="FFFFFF"/>
        </a:lt1>
        <a:dk2>
          <a:srgbClr val="FFFFFF"/>
        </a:dk2>
        <a:lt2>
          <a:srgbClr val="808080"/>
        </a:lt2>
        <a:accent1>
          <a:srgbClr val="00502F"/>
        </a:accent1>
        <a:accent2>
          <a:srgbClr val="C41230"/>
        </a:accent2>
        <a:accent3>
          <a:srgbClr val="FFFFFF"/>
        </a:accent3>
        <a:accent4>
          <a:srgbClr val="000003"/>
        </a:accent4>
        <a:accent5>
          <a:srgbClr val="AAB3AD"/>
        </a:accent5>
        <a:accent6>
          <a:srgbClr val="B10F2A"/>
        </a:accent6>
        <a:hlink>
          <a:srgbClr val="E9E2D3"/>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University-of-Leeds (1)</Template>
  <TotalTime>440</TotalTime>
  <Words>1125</Words>
  <Application>Microsoft Office PowerPoint</Application>
  <PresentationFormat>On-screen Show (4:3)</PresentationFormat>
  <Paragraphs>255</Paragraphs>
  <Slides>50</Slides>
  <Notes>47</Notes>
  <HiddenSlides>0</HiddenSlides>
  <MMClips>0</MMClips>
  <ScaleCrop>false</ScaleCrop>
  <HeadingPairs>
    <vt:vector size="4" baseType="variant">
      <vt:variant>
        <vt:lpstr>Theme</vt:lpstr>
      </vt:variant>
      <vt:variant>
        <vt:i4>1</vt:i4>
      </vt:variant>
      <vt:variant>
        <vt:lpstr>Slide Titles</vt:lpstr>
      </vt:variant>
      <vt:variant>
        <vt:i4>50</vt:i4>
      </vt:variant>
    </vt:vector>
  </HeadingPairs>
  <TitlesOfParts>
    <vt:vector size="51" baseType="lpstr">
      <vt:lpstr>University-of-Leeds (1)</vt:lpstr>
      <vt:lpstr>Penrose platter spin ices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High contrast colours will help audiences to read text from a distance</dc:title>
  <dc:creator>Jonathan</dc:creator>
  <cp:lastModifiedBy>Jonathan</cp:lastModifiedBy>
  <cp:revision>69</cp:revision>
  <dcterms:created xsi:type="dcterms:W3CDTF">2013-05-01T16:49:45Z</dcterms:created>
  <dcterms:modified xsi:type="dcterms:W3CDTF">2013-05-02T01:27:02Z</dcterms:modified>
</cp:coreProperties>
</file>